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5" r:id="rId129"/>
    <p:sldId id="384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  <p:sldId id="445" r:id="rId189"/>
    <p:sldId id="446" r:id="rId190"/>
    <p:sldId id="447" r:id="rId191"/>
    <p:sldId id="448" r:id="rId192"/>
    <p:sldId id="449" r:id="rId193"/>
    <p:sldId id="450" r:id="rId194"/>
    <p:sldId id="451" r:id="rId195"/>
    <p:sldId id="452" r:id="rId196"/>
    <p:sldId id="453" r:id="rId197"/>
    <p:sldId id="454" r:id="rId198"/>
    <p:sldId id="455" r:id="rId199"/>
    <p:sldId id="457" r:id="rId200"/>
    <p:sldId id="458" r:id="rId201"/>
    <p:sldId id="459" r:id="rId202"/>
    <p:sldId id="456" r:id="rId203"/>
    <p:sldId id="460" r:id="rId204"/>
    <p:sldId id="461" r:id="rId205"/>
    <p:sldId id="462" r:id="rId206"/>
    <p:sldId id="463" r:id="rId207"/>
    <p:sldId id="465" r:id="rId208"/>
    <p:sldId id="466" r:id="rId209"/>
    <p:sldId id="467" r:id="rId210"/>
    <p:sldId id="468" r:id="rId211"/>
    <p:sldId id="469" r:id="rId212"/>
    <p:sldId id="470" r:id="rId213"/>
    <p:sldId id="471" r:id="rId214"/>
    <p:sldId id="473" r:id="rId215"/>
    <p:sldId id="472" r:id="rId216"/>
    <p:sldId id="474" r:id="rId217"/>
    <p:sldId id="475" r:id="rId218"/>
    <p:sldId id="476" r:id="rId219"/>
    <p:sldId id="477" r:id="rId220"/>
    <p:sldId id="478" r:id="rId221"/>
    <p:sldId id="479" r:id="rId222"/>
    <p:sldId id="257" r:id="rId223"/>
    <p:sldId id="480" r:id="rId2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8F62B0-96C3-45EF-A44C-C8DF032CC783}" v="315" dt="2020-02-21T07:10:11.7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71" autoAdjust="0"/>
  </p:normalViewPr>
  <p:slideViewPr>
    <p:cSldViewPr snapToGrid="0">
      <p:cViewPr varScale="1">
        <p:scale>
          <a:sx n="72" d="100"/>
          <a:sy n="72" d="100"/>
        </p:scale>
        <p:origin x="10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viewProps" Target="view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tableStyles" Target="tableStyle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microsoft.com/office/2015/10/relationships/revisionInfo" Target="revisionInfo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35.png"/><Relationship Id="rId7" Type="http://schemas.openxmlformats.org/officeDocument/2006/relationships/image" Target="../media/image77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3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4" Type="http://schemas.openxmlformats.org/officeDocument/2006/relationships/image" Target="../media/image87.sv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svg"/><Relationship Id="rId4" Type="http://schemas.openxmlformats.org/officeDocument/2006/relationships/image" Target="../media/image100.svg"/><Relationship Id="rId9" Type="http://schemas.openxmlformats.org/officeDocument/2006/relationships/image" Target="../media/image10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14.png"/><Relationship Id="rId6" Type="http://schemas.openxmlformats.org/officeDocument/2006/relationships/image" Target="../media/image7.sv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8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38.png"/><Relationship Id="rId7" Type="http://schemas.openxmlformats.org/officeDocument/2006/relationships/image" Target="../media/image81.png"/><Relationship Id="rId2" Type="http://schemas.openxmlformats.org/officeDocument/2006/relationships/image" Target="../media/image74.svg"/><Relationship Id="rId1" Type="http://schemas.openxmlformats.org/officeDocument/2006/relationships/image" Target="../media/image79.png"/><Relationship Id="rId6" Type="http://schemas.openxmlformats.org/officeDocument/2006/relationships/image" Target="../media/image76.svg"/><Relationship Id="rId5" Type="http://schemas.openxmlformats.org/officeDocument/2006/relationships/image" Target="../media/image80.png"/><Relationship Id="rId4" Type="http://schemas.openxmlformats.org/officeDocument/2006/relationships/image" Target="../media/image3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svg"/><Relationship Id="rId1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12" Type="http://schemas.openxmlformats.org/officeDocument/2006/relationships/image" Target="../media/image108.svg"/><Relationship Id="rId2" Type="http://schemas.openxmlformats.org/officeDocument/2006/relationships/image" Target="../media/image98.svg"/><Relationship Id="rId1" Type="http://schemas.openxmlformats.org/officeDocument/2006/relationships/image" Target="../media/image109.png"/><Relationship Id="rId6" Type="http://schemas.openxmlformats.org/officeDocument/2006/relationships/image" Target="../media/image102.svg"/><Relationship Id="rId11" Type="http://schemas.openxmlformats.org/officeDocument/2006/relationships/image" Target="../media/image114.png"/><Relationship Id="rId5" Type="http://schemas.openxmlformats.org/officeDocument/2006/relationships/image" Target="../media/image111.png"/><Relationship Id="rId10" Type="http://schemas.openxmlformats.org/officeDocument/2006/relationships/image" Target="../media/image106.svg"/><Relationship Id="rId4" Type="http://schemas.openxmlformats.org/officeDocument/2006/relationships/image" Target="../media/image100.svg"/><Relationship Id="rId9" Type="http://schemas.openxmlformats.org/officeDocument/2006/relationships/image" Target="../media/image1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svg"/><Relationship Id="rId1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C1BCF0-4C4C-47CE-99A0-94CD2B152AC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A0F5FB3-7A39-41A4-9A04-D8FAC418642C}">
      <dgm:prSet/>
      <dgm:spPr/>
      <dgm:t>
        <a:bodyPr/>
        <a:lstStyle/>
        <a:p>
          <a:r>
            <a:rPr lang="pl-PL"/>
            <a:t>Szkolenie trwa 3 dni</a:t>
          </a:r>
          <a:endParaRPr lang="en-US"/>
        </a:p>
      </dgm:t>
    </dgm:pt>
    <dgm:pt modelId="{1418B883-4B1D-4508-925C-DCB35CA3F487}" type="parTrans" cxnId="{0B5E72E2-6122-4EFE-AF92-891D97714FD9}">
      <dgm:prSet/>
      <dgm:spPr/>
      <dgm:t>
        <a:bodyPr/>
        <a:lstStyle/>
        <a:p>
          <a:endParaRPr lang="en-US"/>
        </a:p>
      </dgm:t>
    </dgm:pt>
    <dgm:pt modelId="{93F27BE4-6529-418B-B0D3-A6DCCE26CFFD}" type="sibTrans" cxnId="{0B5E72E2-6122-4EFE-AF92-891D97714FD9}">
      <dgm:prSet/>
      <dgm:spPr/>
      <dgm:t>
        <a:bodyPr/>
        <a:lstStyle/>
        <a:p>
          <a:endParaRPr lang="en-US"/>
        </a:p>
      </dgm:t>
    </dgm:pt>
    <dgm:pt modelId="{690DE132-8A4F-4C75-8270-28B07BAA3943}">
      <dgm:prSet/>
      <dgm:spPr/>
      <dgm:t>
        <a:bodyPr/>
        <a:lstStyle/>
        <a:p>
          <a:r>
            <a:rPr lang="pl-PL"/>
            <a:t>9:00 – 17:00, wliczone przerwy kawowe</a:t>
          </a:r>
          <a:endParaRPr lang="en-US"/>
        </a:p>
      </dgm:t>
    </dgm:pt>
    <dgm:pt modelId="{3D9FB8C9-324E-4A59-9CF5-E4DBA674732D}" type="parTrans" cxnId="{2975C612-E715-41E4-AABB-9BDBE0538273}">
      <dgm:prSet/>
      <dgm:spPr/>
      <dgm:t>
        <a:bodyPr/>
        <a:lstStyle/>
        <a:p>
          <a:endParaRPr lang="en-US"/>
        </a:p>
      </dgm:t>
    </dgm:pt>
    <dgm:pt modelId="{7F62F4BE-BB80-40B6-BEBB-9BB8018C441B}" type="sibTrans" cxnId="{2975C612-E715-41E4-AABB-9BDBE0538273}">
      <dgm:prSet/>
      <dgm:spPr/>
      <dgm:t>
        <a:bodyPr/>
        <a:lstStyle/>
        <a:p>
          <a:endParaRPr lang="en-US"/>
        </a:p>
      </dgm:t>
    </dgm:pt>
    <dgm:pt modelId="{6C76CCBC-91BA-4F67-87F3-A826B83D0C7F}">
      <dgm:prSet/>
      <dgm:spPr/>
      <dgm:t>
        <a:bodyPr/>
        <a:lstStyle/>
        <a:p>
          <a:r>
            <a:rPr lang="pl-PL"/>
            <a:t>Przerwy pomiędzy blokami tematycznymi</a:t>
          </a:r>
          <a:endParaRPr lang="en-US"/>
        </a:p>
      </dgm:t>
    </dgm:pt>
    <dgm:pt modelId="{5ADAE90C-C041-4A16-936B-05F5EC7D7DA4}" type="parTrans" cxnId="{8954ADB6-2742-440E-A63C-5CF47271DF49}">
      <dgm:prSet/>
      <dgm:spPr/>
      <dgm:t>
        <a:bodyPr/>
        <a:lstStyle/>
        <a:p>
          <a:endParaRPr lang="en-US"/>
        </a:p>
      </dgm:t>
    </dgm:pt>
    <dgm:pt modelId="{8479615D-CB37-415A-B3A7-7DC0658AD470}" type="sibTrans" cxnId="{8954ADB6-2742-440E-A63C-5CF47271DF49}">
      <dgm:prSet/>
      <dgm:spPr/>
      <dgm:t>
        <a:bodyPr/>
        <a:lstStyle/>
        <a:p>
          <a:endParaRPr lang="en-US"/>
        </a:p>
      </dgm:t>
    </dgm:pt>
    <dgm:pt modelId="{CB30E6FB-3F23-4C08-B5EC-BE9FC9D85A37}">
      <dgm:prSet/>
      <dgm:spPr/>
      <dgm:t>
        <a:bodyPr/>
        <a:lstStyle/>
        <a:p>
          <a:r>
            <a:rPr lang="pl-PL"/>
            <a:t>Pytamy w dowolnym momencie</a:t>
          </a:r>
          <a:endParaRPr lang="en-US"/>
        </a:p>
      </dgm:t>
    </dgm:pt>
    <dgm:pt modelId="{345B49D7-C37F-4D3C-BF0F-43C57E3D7748}" type="parTrans" cxnId="{9EE6BB25-4119-4A86-B927-155E06D316C0}">
      <dgm:prSet/>
      <dgm:spPr/>
      <dgm:t>
        <a:bodyPr/>
        <a:lstStyle/>
        <a:p>
          <a:endParaRPr lang="en-US"/>
        </a:p>
      </dgm:t>
    </dgm:pt>
    <dgm:pt modelId="{6A31F60F-9386-4FD5-9B03-C7ADDE6D1EC8}" type="sibTrans" cxnId="{9EE6BB25-4119-4A86-B927-155E06D316C0}">
      <dgm:prSet/>
      <dgm:spPr/>
      <dgm:t>
        <a:bodyPr/>
        <a:lstStyle/>
        <a:p>
          <a:endParaRPr lang="en-US"/>
        </a:p>
      </dgm:t>
    </dgm:pt>
    <dgm:pt modelId="{587CD72D-5C88-4419-A984-D4A758DA3F9C}">
      <dgm:prSet/>
      <dgm:spPr/>
      <dgm:t>
        <a:bodyPr/>
        <a:lstStyle/>
        <a:p>
          <a:r>
            <a:rPr lang="pl-PL"/>
            <a:t>Bufet obok sali</a:t>
          </a:r>
          <a:endParaRPr lang="en-US"/>
        </a:p>
      </dgm:t>
    </dgm:pt>
    <dgm:pt modelId="{BFB01785-809F-4FCE-93DD-151091C0236B}" type="parTrans" cxnId="{1D47AEF1-69E7-40CA-A4AA-35CF9A4E1E18}">
      <dgm:prSet/>
      <dgm:spPr/>
      <dgm:t>
        <a:bodyPr/>
        <a:lstStyle/>
        <a:p>
          <a:endParaRPr lang="en-US"/>
        </a:p>
      </dgm:t>
    </dgm:pt>
    <dgm:pt modelId="{56420056-1A53-41CD-AF7B-74C910986561}" type="sibTrans" cxnId="{1D47AEF1-69E7-40CA-A4AA-35CF9A4E1E18}">
      <dgm:prSet/>
      <dgm:spPr/>
      <dgm:t>
        <a:bodyPr/>
        <a:lstStyle/>
        <a:p>
          <a:endParaRPr lang="en-US"/>
        </a:p>
      </dgm:t>
    </dgm:pt>
    <dgm:pt modelId="{D67D5A03-AFB7-49AB-88CF-841D890D7F6B}">
      <dgm:prSet/>
      <dgm:spPr/>
      <dgm:t>
        <a:bodyPr/>
        <a:lstStyle/>
        <a:p>
          <a:r>
            <a:rPr lang="pl-PL"/>
            <a:t>Na koniec ankieta oceniająca szkolenie</a:t>
          </a:r>
          <a:endParaRPr lang="en-US"/>
        </a:p>
      </dgm:t>
    </dgm:pt>
    <dgm:pt modelId="{A69E1FC2-1D23-4201-BC52-72B69B02CE7B}" type="parTrans" cxnId="{D530B26F-F736-4191-81F3-7DF4FBEC5B58}">
      <dgm:prSet/>
      <dgm:spPr/>
      <dgm:t>
        <a:bodyPr/>
        <a:lstStyle/>
        <a:p>
          <a:endParaRPr lang="en-US"/>
        </a:p>
      </dgm:t>
    </dgm:pt>
    <dgm:pt modelId="{18D79AD3-DC42-45B0-9DCB-8E632D269AEC}" type="sibTrans" cxnId="{D530B26F-F736-4191-81F3-7DF4FBEC5B58}">
      <dgm:prSet/>
      <dgm:spPr/>
      <dgm:t>
        <a:bodyPr/>
        <a:lstStyle/>
        <a:p>
          <a:endParaRPr lang="en-US"/>
        </a:p>
      </dgm:t>
    </dgm:pt>
    <dgm:pt modelId="{1E843291-925F-4A4D-8FD6-88BA4357D408}" type="pres">
      <dgm:prSet presAssocID="{CAC1BCF0-4C4C-47CE-99A0-94CD2B152AC5}" presName="root" presStyleCnt="0">
        <dgm:presLayoutVars>
          <dgm:dir/>
          <dgm:resizeHandles val="exact"/>
        </dgm:presLayoutVars>
      </dgm:prSet>
      <dgm:spPr/>
    </dgm:pt>
    <dgm:pt modelId="{F9826991-868F-448A-929D-FD7663A57534}" type="pres">
      <dgm:prSet presAssocID="{CA0F5FB3-7A39-41A4-9A04-D8FAC418642C}" presName="compNode" presStyleCnt="0"/>
      <dgm:spPr/>
    </dgm:pt>
    <dgm:pt modelId="{D46C5480-72F4-41A6-833E-A8906854C856}" type="pres">
      <dgm:prSet presAssocID="{CA0F5FB3-7A39-41A4-9A04-D8FAC418642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CBC38FA-EF74-45CC-BEA7-0C9AB0B966E6}" type="pres">
      <dgm:prSet presAssocID="{CA0F5FB3-7A39-41A4-9A04-D8FAC418642C}" presName="spaceRect" presStyleCnt="0"/>
      <dgm:spPr/>
    </dgm:pt>
    <dgm:pt modelId="{E5E1BC1E-E21D-453D-A58E-3C6895205370}" type="pres">
      <dgm:prSet presAssocID="{CA0F5FB3-7A39-41A4-9A04-D8FAC418642C}" presName="textRect" presStyleLbl="revTx" presStyleIdx="0" presStyleCnt="6">
        <dgm:presLayoutVars>
          <dgm:chMax val="1"/>
          <dgm:chPref val="1"/>
        </dgm:presLayoutVars>
      </dgm:prSet>
      <dgm:spPr/>
    </dgm:pt>
    <dgm:pt modelId="{EE027827-3F77-4957-9A35-A7798676F0BA}" type="pres">
      <dgm:prSet presAssocID="{93F27BE4-6529-418B-B0D3-A6DCCE26CFFD}" presName="sibTrans" presStyleCnt="0"/>
      <dgm:spPr/>
    </dgm:pt>
    <dgm:pt modelId="{2037EA2F-E309-44AE-B76E-1C29D795D28D}" type="pres">
      <dgm:prSet presAssocID="{690DE132-8A4F-4C75-8270-28B07BAA3943}" presName="compNode" presStyleCnt="0"/>
      <dgm:spPr/>
    </dgm:pt>
    <dgm:pt modelId="{71099010-F337-4D55-8B4A-2F191BB248D9}" type="pres">
      <dgm:prSet presAssocID="{690DE132-8A4F-4C75-8270-28B07BAA394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EE9CA9C2-2DD1-45EA-8B83-FF91A74C383A}" type="pres">
      <dgm:prSet presAssocID="{690DE132-8A4F-4C75-8270-28B07BAA3943}" presName="spaceRect" presStyleCnt="0"/>
      <dgm:spPr/>
    </dgm:pt>
    <dgm:pt modelId="{1179A6F8-5848-48C4-97D2-07F2A644FB8A}" type="pres">
      <dgm:prSet presAssocID="{690DE132-8A4F-4C75-8270-28B07BAA3943}" presName="textRect" presStyleLbl="revTx" presStyleIdx="1" presStyleCnt="6">
        <dgm:presLayoutVars>
          <dgm:chMax val="1"/>
          <dgm:chPref val="1"/>
        </dgm:presLayoutVars>
      </dgm:prSet>
      <dgm:spPr/>
    </dgm:pt>
    <dgm:pt modelId="{41451F87-BFC7-4AC2-86A1-3CE2F7E36841}" type="pres">
      <dgm:prSet presAssocID="{7F62F4BE-BB80-40B6-BEBB-9BB8018C441B}" presName="sibTrans" presStyleCnt="0"/>
      <dgm:spPr/>
    </dgm:pt>
    <dgm:pt modelId="{AB545D22-DA26-46A7-A66F-98ADB06B03C9}" type="pres">
      <dgm:prSet presAssocID="{6C76CCBC-91BA-4F67-87F3-A826B83D0C7F}" presName="compNode" presStyleCnt="0"/>
      <dgm:spPr/>
    </dgm:pt>
    <dgm:pt modelId="{94E6BE32-3D42-4385-BC39-B0DB225C0AE2}" type="pres">
      <dgm:prSet presAssocID="{6C76CCBC-91BA-4F67-87F3-A826B83D0C7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A564DFC2-83C0-4923-90A9-79903EABCE51}" type="pres">
      <dgm:prSet presAssocID="{6C76CCBC-91BA-4F67-87F3-A826B83D0C7F}" presName="spaceRect" presStyleCnt="0"/>
      <dgm:spPr/>
    </dgm:pt>
    <dgm:pt modelId="{5322627A-C13D-471F-B7E3-79B12D7616A9}" type="pres">
      <dgm:prSet presAssocID="{6C76CCBC-91BA-4F67-87F3-A826B83D0C7F}" presName="textRect" presStyleLbl="revTx" presStyleIdx="2" presStyleCnt="6">
        <dgm:presLayoutVars>
          <dgm:chMax val="1"/>
          <dgm:chPref val="1"/>
        </dgm:presLayoutVars>
      </dgm:prSet>
      <dgm:spPr/>
    </dgm:pt>
    <dgm:pt modelId="{94E9332A-F952-4E66-BF62-0ABAFC2346DE}" type="pres">
      <dgm:prSet presAssocID="{8479615D-CB37-415A-B3A7-7DC0658AD470}" presName="sibTrans" presStyleCnt="0"/>
      <dgm:spPr/>
    </dgm:pt>
    <dgm:pt modelId="{9A2A9827-E364-4D48-9853-90383CF53BC6}" type="pres">
      <dgm:prSet presAssocID="{CB30E6FB-3F23-4C08-B5EC-BE9FC9D85A37}" presName="compNode" presStyleCnt="0"/>
      <dgm:spPr/>
    </dgm:pt>
    <dgm:pt modelId="{82EE6BD2-40B5-4F8F-AD3F-F4457A8CF43C}" type="pres">
      <dgm:prSet presAssocID="{CB30E6FB-3F23-4C08-B5EC-BE9FC9D85A3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D00E0F7F-E49B-4F80-9EBF-739698F51E57}" type="pres">
      <dgm:prSet presAssocID="{CB30E6FB-3F23-4C08-B5EC-BE9FC9D85A37}" presName="spaceRect" presStyleCnt="0"/>
      <dgm:spPr/>
    </dgm:pt>
    <dgm:pt modelId="{4D52A77B-F633-49B5-9147-5A88A7DABD4B}" type="pres">
      <dgm:prSet presAssocID="{CB30E6FB-3F23-4C08-B5EC-BE9FC9D85A37}" presName="textRect" presStyleLbl="revTx" presStyleIdx="3" presStyleCnt="6">
        <dgm:presLayoutVars>
          <dgm:chMax val="1"/>
          <dgm:chPref val="1"/>
        </dgm:presLayoutVars>
      </dgm:prSet>
      <dgm:spPr/>
    </dgm:pt>
    <dgm:pt modelId="{AE384F10-F2AD-4FE6-B613-30805EA71511}" type="pres">
      <dgm:prSet presAssocID="{6A31F60F-9386-4FD5-9B03-C7ADDE6D1EC8}" presName="sibTrans" presStyleCnt="0"/>
      <dgm:spPr/>
    </dgm:pt>
    <dgm:pt modelId="{3909A215-560C-47CB-970F-1517D7A5713F}" type="pres">
      <dgm:prSet presAssocID="{587CD72D-5C88-4419-A984-D4A758DA3F9C}" presName="compNode" presStyleCnt="0"/>
      <dgm:spPr/>
    </dgm:pt>
    <dgm:pt modelId="{C9C946A8-84A0-47A7-A9EC-3FCEABF2FBA2}" type="pres">
      <dgm:prSet presAssocID="{587CD72D-5C88-4419-A984-D4A758DA3F9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oked Turkey"/>
        </a:ext>
      </dgm:extLst>
    </dgm:pt>
    <dgm:pt modelId="{38AB55D3-6805-408A-9B28-CCE09B0D45BB}" type="pres">
      <dgm:prSet presAssocID="{587CD72D-5C88-4419-A984-D4A758DA3F9C}" presName="spaceRect" presStyleCnt="0"/>
      <dgm:spPr/>
    </dgm:pt>
    <dgm:pt modelId="{B32AAD01-A677-4E14-8FAC-988FE7F6A41F}" type="pres">
      <dgm:prSet presAssocID="{587CD72D-5C88-4419-A984-D4A758DA3F9C}" presName="textRect" presStyleLbl="revTx" presStyleIdx="4" presStyleCnt="6">
        <dgm:presLayoutVars>
          <dgm:chMax val="1"/>
          <dgm:chPref val="1"/>
        </dgm:presLayoutVars>
      </dgm:prSet>
      <dgm:spPr/>
    </dgm:pt>
    <dgm:pt modelId="{1B3E5AF6-3F3C-487A-8779-87256F0B3EC7}" type="pres">
      <dgm:prSet presAssocID="{56420056-1A53-41CD-AF7B-74C910986561}" presName="sibTrans" presStyleCnt="0"/>
      <dgm:spPr/>
    </dgm:pt>
    <dgm:pt modelId="{98412381-0A23-4118-89CA-0989FFF0CB21}" type="pres">
      <dgm:prSet presAssocID="{D67D5A03-AFB7-49AB-88CF-841D890D7F6B}" presName="compNode" presStyleCnt="0"/>
      <dgm:spPr/>
    </dgm:pt>
    <dgm:pt modelId="{3F939CFE-FEE5-4637-8C01-6299449A0452}" type="pres">
      <dgm:prSet presAssocID="{D67D5A03-AFB7-49AB-88CF-841D890D7F6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EAF50F8-AE92-4783-9278-EABA99ED3216}" type="pres">
      <dgm:prSet presAssocID="{D67D5A03-AFB7-49AB-88CF-841D890D7F6B}" presName="spaceRect" presStyleCnt="0"/>
      <dgm:spPr/>
    </dgm:pt>
    <dgm:pt modelId="{AF9ED3F5-71F0-427E-85B2-C06BE8D4D65A}" type="pres">
      <dgm:prSet presAssocID="{D67D5A03-AFB7-49AB-88CF-841D890D7F6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826130B-CC76-46B1-9B78-70E52A630B50}" type="presOf" srcId="{D67D5A03-AFB7-49AB-88CF-841D890D7F6B}" destId="{AF9ED3F5-71F0-427E-85B2-C06BE8D4D65A}" srcOrd="0" destOrd="0" presId="urn:microsoft.com/office/officeart/2018/2/layout/IconLabelList"/>
    <dgm:cxn modelId="{2975C612-E715-41E4-AABB-9BDBE0538273}" srcId="{CAC1BCF0-4C4C-47CE-99A0-94CD2B152AC5}" destId="{690DE132-8A4F-4C75-8270-28B07BAA3943}" srcOrd="1" destOrd="0" parTransId="{3D9FB8C9-324E-4A59-9CF5-E4DBA674732D}" sibTransId="{7F62F4BE-BB80-40B6-BEBB-9BB8018C441B}"/>
    <dgm:cxn modelId="{9EE6BB25-4119-4A86-B927-155E06D316C0}" srcId="{CAC1BCF0-4C4C-47CE-99A0-94CD2B152AC5}" destId="{CB30E6FB-3F23-4C08-B5EC-BE9FC9D85A37}" srcOrd="3" destOrd="0" parTransId="{345B49D7-C37F-4D3C-BF0F-43C57E3D7748}" sibTransId="{6A31F60F-9386-4FD5-9B03-C7ADDE6D1EC8}"/>
    <dgm:cxn modelId="{B5C30A60-5D25-42BA-B006-98628976E9D6}" type="presOf" srcId="{6C76CCBC-91BA-4F67-87F3-A826B83D0C7F}" destId="{5322627A-C13D-471F-B7E3-79B12D7616A9}" srcOrd="0" destOrd="0" presId="urn:microsoft.com/office/officeart/2018/2/layout/IconLabelList"/>
    <dgm:cxn modelId="{9A90434C-33D1-4167-9BBF-10B020535765}" type="presOf" srcId="{587CD72D-5C88-4419-A984-D4A758DA3F9C}" destId="{B32AAD01-A677-4E14-8FAC-988FE7F6A41F}" srcOrd="0" destOrd="0" presId="urn:microsoft.com/office/officeart/2018/2/layout/IconLabelList"/>
    <dgm:cxn modelId="{C032386E-70E4-4233-B483-D86EAE75EEAD}" type="presOf" srcId="{CB30E6FB-3F23-4C08-B5EC-BE9FC9D85A37}" destId="{4D52A77B-F633-49B5-9147-5A88A7DABD4B}" srcOrd="0" destOrd="0" presId="urn:microsoft.com/office/officeart/2018/2/layout/IconLabelList"/>
    <dgm:cxn modelId="{D530B26F-F736-4191-81F3-7DF4FBEC5B58}" srcId="{CAC1BCF0-4C4C-47CE-99A0-94CD2B152AC5}" destId="{D67D5A03-AFB7-49AB-88CF-841D890D7F6B}" srcOrd="5" destOrd="0" parTransId="{A69E1FC2-1D23-4201-BC52-72B69B02CE7B}" sibTransId="{18D79AD3-DC42-45B0-9DCB-8E632D269AEC}"/>
    <dgm:cxn modelId="{A052B776-979C-4ADD-8138-10EA0BA8D430}" type="presOf" srcId="{CA0F5FB3-7A39-41A4-9A04-D8FAC418642C}" destId="{E5E1BC1E-E21D-453D-A58E-3C6895205370}" srcOrd="0" destOrd="0" presId="urn:microsoft.com/office/officeart/2018/2/layout/IconLabelList"/>
    <dgm:cxn modelId="{A1F88FB1-5152-4B76-B91E-F7A42B739ACC}" type="presOf" srcId="{CAC1BCF0-4C4C-47CE-99A0-94CD2B152AC5}" destId="{1E843291-925F-4A4D-8FD6-88BA4357D408}" srcOrd="0" destOrd="0" presId="urn:microsoft.com/office/officeart/2018/2/layout/IconLabelList"/>
    <dgm:cxn modelId="{8954ADB6-2742-440E-A63C-5CF47271DF49}" srcId="{CAC1BCF0-4C4C-47CE-99A0-94CD2B152AC5}" destId="{6C76CCBC-91BA-4F67-87F3-A826B83D0C7F}" srcOrd="2" destOrd="0" parTransId="{5ADAE90C-C041-4A16-936B-05F5EC7D7DA4}" sibTransId="{8479615D-CB37-415A-B3A7-7DC0658AD470}"/>
    <dgm:cxn modelId="{C09E7AD9-0F82-402C-B194-2F4DE6BE00F1}" type="presOf" srcId="{690DE132-8A4F-4C75-8270-28B07BAA3943}" destId="{1179A6F8-5848-48C4-97D2-07F2A644FB8A}" srcOrd="0" destOrd="0" presId="urn:microsoft.com/office/officeart/2018/2/layout/IconLabelList"/>
    <dgm:cxn modelId="{0B5E72E2-6122-4EFE-AF92-891D97714FD9}" srcId="{CAC1BCF0-4C4C-47CE-99A0-94CD2B152AC5}" destId="{CA0F5FB3-7A39-41A4-9A04-D8FAC418642C}" srcOrd="0" destOrd="0" parTransId="{1418B883-4B1D-4508-925C-DCB35CA3F487}" sibTransId="{93F27BE4-6529-418B-B0D3-A6DCCE26CFFD}"/>
    <dgm:cxn modelId="{1D47AEF1-69E7-40CA-A4AA-35CF9A4E1E18}" srcId="{CAC1BCF0-4C4C-47CE-99A0-94CD2B152AC5}" destId="{587CD72D-5C88-4419-A984-D4A758DA3F9C}" srcOrd="4" destOrd="0" parTransId="{BFB01785-809F-4FCE-93DD-151091C0236B}" sibTransId="{56420056-1A53-41CD-AF7B-74C910986561}"/>
    <dgm:cxn modelId="{11CBEA6C-5381-4B88-AD0F-3D2AD4F2BDB0}" type="presParOf" srcId="{1E843291-925F-4A4D-8FD6-88BA4357D408}" destId="{F9826991-868F-448A-929D-FD7663A57534}" srcOrd="0" destOrd="0" presId="urn:microsoft.com/office/officeart/2018/2/layout/IconLabelList"/>
    <dgm:cxn modelId="{5918234B-3AB2-4A7D-951B-C4FA915AD0E7}" type="presParOf" srcId="{F9826991-868F-448A-929D-FD7663A57534}" destId="{D46C5480-72F4-41A6-833E-A8906854C856}" srcOrd="0" destOrd="0" presId="urn:microsoft.com/office/officeart/2018/2/layout/IconLabelList"/>
    <dgm:cxn modelId="{CA012FBD-CBDA-46E0-9C0B-35EF8B8069DE}" type="presParOf" srcId="{F9826991-868F-448A-929D-FD7663A57534}" destId="{2CBC38FA-EF74-45CC-BEA7-0C9AB0B966E6}" srcOrd="1" destOrd="0" presId="urn:microsoft.com/office/officeart/2018/2/layout/IconLabelList"/>
    <dgm:cxn modelId="{8FEE28A0-ECC5-441E-AF56-5B8A47AAA6B7}" type="presParOf" srcId="{F9826991-868F-448A-929D-FD7663A57534}" destId="{E5E1BC1E-E21D-453D-A58E-3C6895205370}" srcOrd="2" destOrd="0" presId="urn:microsoft.com/office/officeart/2018/2/layout/IconLabelList"/>
    <dgm:cxn modelId="{931F2C5D-11A2-4AC3-851D-95757C43B76F}" type="presParOf" srcId="{1E843291-925F-4A4D-8FD6-88BA4357D408}" destId="{EE027827-3F77-4957-9A35-A7798676F0BA}" srcOrd="1" destOrd="0" presId="urn:microsoft.com/office/officeart/2018/2/layout/IconLabelList"/>
    <dgm:cxn modelId="{3AAE1F78-D585-424A-9B5A-DC4B5B184CCB}" type="presParOf" srcId="{1E843291-925F-4A4D-8FD6-88BA4357D408}" destId="{2037EA2F-E309-44AE-B76E-1C29D795D28D}" srcOrd="2" destOrd="0" presId="urn:microsoft.com/office/officeart/2018/2/layout/IconLabelList"/>
    <dgm:cxn modelId="{392D5186-BAA4-4A5F-8AFF-62516F21F675}" type="presParOf" srcId="{2037EA2F-E309-44AE-B76E-1C29D795D28D}" destId="{71099010-F337-4D55-8B4A-2F191BB248D9}" srcOrd="0" destOrd="0" presId="urn:microsoft.com/office/officeart/2018/2/layout/IconLabelList"/>
    <dgm:cxn modelId="{BEA77BBF-A253-41E1-B364-AC9E534F733D}" type="presParOf" srcId="{2037EA2F-E309-44AE-B76E-1C29D795D28D}" destId="{EE9CA9C2-2DD1-45EA-8B83-FF91A74C383A}" srcOrd="1" destOrd="0" presId="urn:microsoft.com/office/officeart/2018/2/layout/IconLabelList"/>
    <dgm:cxn modelId="{F87630DF-0DDE-4A17-AD6F-4DBB3AAE1B71}" type="presParOf" srcId="{2037EA2F-E309-44AE-B76E-1C29D795D28D}" destId="{1179A6F8-5848-48C4-97D2-07F2A644FB8A}" srcOrd="2" destOrd="0" presId="urn:microsoft.com/office/officeart/2018/2/layout/IconLabelList"/>
    <dgm:cxn modelId="{B9563516-9332-4342-BEF5-001088100396}" type="presParOf" srcId="{1E843291-925F-4A4D-8FD6-88BA4357D408}" destId="{41451F87-BFC7-4AC2-86A1-3CE2F7E36841}" srcOrd="3" destOrd="0" presId="urn:microsoft.com/office/officeart/2018/2/layout/IconLabelList"/>
    <dgm:cxn modelId="{4CCA2F25-08D3-4C8B-9DBA-BAEAB2FC707D}" type="presParOf" srcId="{1E843291-925F-4A4D-8FD6-88BA4357D408}" destId="{AB545D22-DA26-46A7-A66F-98ADB06B03C9}" srcOrd="4" destOrd="0" presId="urn:microsoft.com/office/officeart/2018/2/layout/IconLabelList"/>
    <dgm:cxn modelId="{64A16AB9-14A9-4631-AC97-0ABFF25CC55C}" type="presParOf" srcId="{AB545D22-DA26-46A7-A66F-98ADB06B03C9}" destId="{94E6BE32-3D42-4385-BC39-B0DB225C0AE2}" srcOrd="0" destOrd="0" presId="urn:microsoft.com/office/officeart/2018/2/layout/IconLabelList"/>
    <dgm:cxn modelId="{09450C8A-6832-4C4D-AB46-13DF0A433ACC}" type="presParOf" srcId="{AB545D22-DA26-46A7-A66F-98ADB06B03C9}" destId="{A564DFC2-83C0-4923-90A9-79903EABCE51}" srcOrd="1" destOrd="0" presId="urn:microsoft.com/office/officeart/2018/2/layout/IconLabelList"/>
    <dgm:cxn modelId="{0770AC75-5E3F-421C-A6CD-23F227A77B3A}" type="presParOf" srcId="{AB545D22-DA26-46A7-A66F-98ADB06B03C9}" destId="{5322627A-C13D-471F-B7E3-79B12D7616A9}" srcOrd="2" destOrd="0" presId="urn:microsoft.com/office/officeart/2018/2/layout/IconLabelList"/>
    <dgm:cxn modelId="{ACB48384-7DD2-47F0-9411-62D493EBA2DB}" type="presParOf" srcId="{1E843291-925F-4A4D-8FD6-88BA4357D408}" destId="{94E9332A-F952-4E66-BF62-0ABAFC2346DE}" srcOrd="5" destOrd="0" presId="urn:microsoft.com/office/officeart/2018/2/layout/IconLabelList"/>
    <dgm:cxn modelId="{730C9585-A47C-4137-AD7B-01DBFC1DADA0}" type="presParOf" srcId="{1E843291-925F-4A4D-8FD6-88BA4357D408}" destId="{9A2A9827-E364-4D48-9853-90383CF53BC6}" srcOrd="6" destOrd="0" presId="urn:microsoft.com/office/officeart/2018/2/layout/IconLabelList"/>
    <dgm:cxn modelId="{70432822-F96B-46AE-ACE8-0C2B86820738}" type="presParOf" srcId="{9A2A9827-E364-4D48-9853-90383CF53BC6}" destId="{82EE6BD2-40B5-4F8F-AD3F-F4457A8CF43C}" srcOrd="0" destOrd="0" presId="urn:microsoft.com/office/officeart/2018/2/layout/IconLabelList"/>
    <dgm:cxn modelId="{A7B1A9B0-1318-4320-B297-66DDF31091BD}" type="presParOf" srcId="{9A2A9827-E364-4D48-9853-90383CF53BC6}" destId="{D00E0F7F-E49B-4F80-9EBF-739698F51E57}" srcOrd="1" destOrd="0" presId="urn:microsoft.com/office/officeart/2018/2/layout/IconLabelList"/>
    <dgm:cxn modelId="{544AEA02-1F33-4426-BCBC-A4E99BF1EB21}" type="presParOf" srcId="{9A2A9827-E364-4D48-9853-90383CF53BC6}" destId="{4D52A77B-F633-49B5-9147-5A88A7DABD4B}" srcOrd="2" destOrd="0" presId="urn:microsoft.com/office/officeart/2018/2/layout/IconLabelList"/>
    <dgm:cxn modelId="{81304A8E-89CE-4C7B-B7F7-6E52EB6F0196}" type="presParOf" srcId="{1E843291-925F-4A4D-8FD6-88BA4357D408}" destId="{AE384F10-F2AD-4FE6-B613-30805EA71511}" srcOrd="7" destOrd="0" presId="urn:microsoft.com/office/officeart/2018/2/layout/IconLabelList"/>
    <dgm:cxn modelId="{7704624A-3261-4453-8571-1EFC697D4AA2}" type="presParOf" srcId="{1E843291-925F-4A4D-8FD6-88BA4357D408}" destId="{3909A215-560C-47CB-970F-1517D7A5713F}" srcOrd="8" destOrd="0" presId="urn:microsoft.com/office/officeart/2018/2/layout/IconLabelList"/>
    <dgm:cxn modelId="{93BA602C-8B06-4416-B9E3-9200FF93015B}" type="presParOf" srcId="{3909A215-560C-47CB-970F-1517D7A5713F}" destId="{C9C946A8-84A0-47A7-A9EC-3FCEABF2FBA2}" srcOrd="0" destOrd="0" presId="urn:microsoft.com/office/officeart/2018/2/layout/IconLabelList"/>
    <dgm:cxn modelId="{B52EBE35-AA58-4448-B362-C7A4BBA15254}" type="presParOf" srcId="{3909A215-560C-47CB-970F-1517D7A5713F}" destId="{38AB55D3-6805-408A-9B28-CCE09B0D45BB}" srcOrd="1" destOrd="0" presId="urn:microsoft.com/office/officeart/2018/2/layout/IconLabelList"/>
    <dgm:cxn modelId="{B81949CF-DBFA-4F03-8E14-C0628A525E79}" type="presParOf" srcId="{3909A215-560C-47CB-970F-1517D7A5713F}" destId="{B32AAD01-A677-4E14-8FAC-988FE7F6A41F}" srcOrd="2" destOrd="0" presId="urn:microsoft.com/office/officeart/2018/2/layout/IconLabelList"/>
    <dgm:cxn modelId="{8C396444-3FD3-4630-9F7A-99C852F43C05}" type="presParOf" srcId="{1E843291-925F-4A4D-8FD6-88BA4357D408}" destId="{1B3E5AF6-3F3C-487A-8779-87256F0B3EC7}" srcOrd="9" destOrd="0" presId="urn:microsoft.com/office/officeart/2018/2/layout/IconLabelList"/>
    <dgm:cxn modelId="{57F4F5E6-1D10-44BF-95E7-BC8DBF484B1F}" type="presParOf" srcId="{1E843291-925F-4A4D-8FD6-88BA4357D408}" destId="{98412381-0A23-4118-89CA-0989FFF0CB21}" srcOrd="10" destOrd="0" presId="urn:microsoft.com/office/officeart/2018/2/layout/IconLabelList"/>
    <dgm:cxn modelId="{F873BFE0-F7BF-4F93-80EF-F826FB52154F}" type="presParOf" srcId="{98412381-0A23-4118-89CA-0989FFF0CB21}" destId="{3F939CFE-FEE5-4637-8C01-6299449A0452}" srcOrd="0" destOrd="0" presId="urn:microsoft.com/office/officeart/2018/2/layout/IconLabelList"/>
    <dgm:cxn modelId="{BC6BCC6F-C010-40EA-875D-E2C7CE19103E}" type="presParOf" srcId="{98412381-0A23-4118-89CA-0989FFF0CB21}" destId="{3EAF50F8-AE92-4783-9278-EABA99ED3216}" srcOrd="1" destOrd="0" presId="urn:microsoft.com/office/officeart/2018/2/layout/IconLabelList"/>
    <dgm:cxn modelId="{D7631169-A460-4E0D-871C-7579E390FAD3}" type="presParOf" srcId="{98412381-0A23-4118-89CA-0989FFF0CB21}" destId="{AF9ED3F5-71F0-427E-85B2-C06BE8D4D65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D0244DA-28BF-40CC-8BDA-BC4934922DE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6888F61-B4D4-4322-AEA7-8AE16AEEE6B8}">
      <dgm:prSet/>
      <dgm:spPr/>
      <dgm:t>
        <a:bodyPr/>
        <a:lstStyle/>
        <a:p>
          <a:r>
            <a:rPr lang="pl-PL"/>
            <a:t>Najpopularniejszą formą hostowania aplikacji webowych w Azure są Azure App Services</a:t>
          </a:r>
          <a:endParaRPr lang="en-US"/>
        </a:p>
      </dgm:t>
    </dgm:pt>
    <dgm:pt modelId="{AF549AE6-C9B3-4C0B-A161-0D9F9661C7D4}" type="parTrans" cxnId="{2091FE0C-AA4D-4E24-A0D9-995813A370D2}">
      <dgm:prSet/>
      <dgm:spPr/>
      <dgm:t>
        <a:bodyPr/>
        <a:lstStyle/>
        <a:p>
          <a:endParaRPr lang="en-US"/>
        </a:p>
      </dgm:t>
    </dgm:pt>
    <dgm:pt modelId="{584EC26B-94D6-4844-B956-8A3071FF9D00}" type="sibTrans" cxnId="{2091FE0C-AA4D-4E24-A0D9-995813A370D2}">
      <dgm:prSet/>
      <dgm:spPr/>
      <dgm:t>
        <a:bodyPr/>
        <a:lstStyle/>
        <a:p>
          <a:endParaRPr lang="en-US"/>
        </a:p>
      </dgm:t>
    </dgm:pt>
    <dgm:pt modelId="{2C725395-4CE5-48AE-8428-42CC594985FF}">
      <dgm:prSet/>
      <dgm:spPr/>
      <dgm:t>
        <a:bodyPr/>
        <a:lstStyle/>
        <a:p>
          <a:r>
            <a:rPr lang="pl-PL"/>
            <a:t>W ich wypadku nie mamy bezpośredniego dostępu do ustawień serwera Web(IIS, Tomcat, Apache)</a:t>
          </a:r>
          <a:endParaRPr lang="en-US"/>
        </a:p>
      </dgm:t>
    </dgm:pt>
    <dgm:pt modelId="{6DC6E88A-51CA-457A-B5BA-B2157ABD8DFD}" type="parTrans" cxnId="{4A34AA99-5DCC-4296-9554-DD77604990B1}">
      <dgm:prSet/>
      <dgm:spPr/>
      <dgm:t>
        <a:bodyPr/>
        <a:lstStyle/>
        <a:p>
          <a:endParaRPr lang="en-US"/>
        </a:p>
      </dgm:t>
    </dgm:pt>
    <dgm:pt modelId="{B34094C8-0711-4F0A-89E0-FA73424E682C}" type="sibTrans" cxnId="{4A34AA99-5DCC-4296-9554-DD77604990B1}">
      <dgm:prSet/>
      <dgm:spPr/>
      <dgm:t>
        <a:bodyPr/>
        <a:lstStyle/>
        <a:p>
          <a:endParaRPr lang="en-US"/>
        </a:p>
      </dgm:t>
    </dgm:pt>
    <dgm:pt modelId="{1F650DBD-E430-459A-8E1F-719DB8D9C926}" type="pres">
      <dgm:prSet presAssocID="{4D0244DA-28BF-40CC-8BDA-BC4934922DEE}" presName="linear" presStyleCnt="0">
        <dgm:presLayoutVars>
          <dgm:animLvl val="lvl"/>
          <dgm:resizeHandles val="exact"/>
        </dgm:presLayoutVars>
      </dgm:prSet>
      <dgm:spPr/>
    </dgm:pt>
    <dgm:pt modelId="{F83EFE25-9F53-4A63-B558-2F1788DDA617}" type="pres">
      <dgm:prSet presAssocID="{86888F61-B4D4-4322-AEA7-8AE16AEEE6B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7BCB314-6DB0-4085-AF33-AF1D743E0DC6}" type="pres">
      <dgm:prSet presAssocID="{584EC26B-94D6-4844-B956-8A3071FF9D00}" presName="spacer" presStyleCnt="0"/>
      <dgm:spPr/>
    </dgm:pt>
    <dgm:pt modelId="{21A625E2-7FEE-4762-AE1D-40A22F009A6C}" type="pres">
      <dgm:prSet presAssocID="{2C725395-4CE5-48AE-8428-42CC594985F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091FE0C-AA4D-4E24-A0D9-995813A370D2}" srcId="{4D0244DA-28BF-40CC-8BDA-BC4934922DEE}" destId="{86888F61-B4D4-4322-AEA7-8AE16AEEE6B8}" srcOrd="0" destOrd="0" parTransId="{AF549AE6-C9B3-4C0B-A161-0D9F9661C7D4}" sibTransId="{584EC26B-94D6-4844-B956-8A3071FF9D00}"/>
    <dgm:cxn modelId="{D91F324A-BE41-45B8-AB95-D1ACF8B94000}" type="presOf" srcId="{4D0244DA-28BF-40CC-8BDA-BC4934922DEE}" destId="{1F650DBD-E430-459A-8E1F-719DB8D9C926}" srcOrd="0" destOrd="0" presId="urn:microsoft.com/office/officeart/2005/8/layout/vList2"/>
    <dgm:cxn modelId="{4A34AA99-5DCC-4296-9554-DD77604990B1}" srcId="{4D0244DA-28BF-40CC-8BDA-BC4934922DEE}" destId="{2C725395-4CE5-48AE-8428-42CC594985FF}" srcOrd="1" destOrd="0" parTransId="{6DC6E88A-51CA-457A-B5BA-B2157ABD8DFD}" sibTransId="{B34094C8-0711-4F0A-89E0-FA73424E682C}"/>
    <dgm:cxn modelId="{810DA2A3-EAE8-4865-A27B-F5C424E9864A}" type="presOf" srcId="{86888F61-B4D4-4322-AEA7-8AE16AEEE6B8}" destId="{F83EFE25-9F53-4A63-B558-2F1788DDA617}" srcOrd="0" destOrd="0" presId="urn:microsoft.com/office/officeart/2005/8/layout/vList2"/>
    <dgm:cxn modelId="{C1CE08F5-A392-4E41-B6A2-1C1D36206D01}" type="presOf" srcId="{2C725395-4CE5-48AE-8428-42CC594985FF}" destId="{21A625E2-7FEE-4762-AE1D-40A22F009A6C}" srcOrd="0" destOrd="0" presId="urn:microsoft.com/office/officeart/2005/8/layout/vList2"/>
    <dgm:cxn modelId="{279E4E3E-07D1-4606-832F-EC48B42ABB2C}" type="presParOf" srcId="{1F650DBD-E430-459A-8E1F-719DB8D9C926}" destId="{F83EFE25-9F53-4A63-B558-2F1788DDA617}" srcOrd="0" destOrd="0" presId="urn:microsoft.com/office/officeart/2005/8/layout/vList2"/>
    <dgm:cxn modelId="{7BFA5A55-5C3A-4100-95DA-EAB39DD329C7}" type="presParOf" srcId="{1F650DBD-E430-459A-8E1F-719DB8D9C926}" destId="{27BCB314-6DB0-4085-AF33-AF1D743E0DC6}" srcOrd="1" destOrd="0" presId="urn:microsoft.com/office/officeart/2005/8/layout/vList2"/>
    <dgm:cxn modelId="{2B252B2D-3E0A-47E9-AD03-7F1347CA8428}" type="presParOf" srcId="{1F650DBD-E430-459A-8E1F-719DB8D9C926}" destId="{21A625E2-7FEE-4762-AE1D-40A22F009A6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05AF443-C074-4782-ABEA-6D91011B3F4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A5EF466-E5D2-428A-AB50-DF1BDA29A138}">
      <dgm:prSet/>
      <dgm:spPr/>
      <dgm:t>
        <a:bodyPr/>
        <a:lstStyle/>
        <a:p>
          <a:r>
            <a:rPr lang="pl-PL"/>
            <a:t>Windows</a:t>
          </a:r>
          <a:endParaRPr lang="en-US"/>
        </a:p>
      </dgm:t>
    </dgm:pt>
    <dgm:pt modelId="{8C836772-2AB9-4317-915B-2F863B3559AC}" type="parTrans" cxnId="{E34D409F-DC0C-47DB-9689-D73A89495B62}">
      <dgm:prSet/>
      <dgm:spPr/>
      <dgm:t>
        <a:bodyPr/>
        <a:lstStyle/>
        <a:p>
          <a:endParaRPr lang="en-US"/>
        </a:p>
      </dgm:t>
    </dgm:pt>
    <dgm:pt modelId="{364588FB-9E16-4E09-A5C5-CC451FD4EEC2}" type="sibTrans" cxnId="{E34D409F-DC0C-47DB-9689-D73A89495B62}">
      <dgm:prSet/>
      <dgm:spPr/>
      <dgm:t>
        <a:bodyPr/>
        <a:lstStyle/>
        <a:p>
          <a:endParaRPr lang="en-US"/>
        </a:p>
      </dgm:t>
    </dgm:pt>
    <dgm:pt modelId="{A2118A6B-9CB9-4BB7-92DA-A31725BA655B}">
      <dgm:prSet/>
      <dgm:spPr/>
      <dgm:t>
        <a:bodyPr/>
        <a:lstStyle/>
        <a:p>
          <a:r>
            <a:rPr lang="pl-PL"/>
            <a:t>Linux</a:t>
          </a:r>
          <a:endParaRPr lang="en-US"/>
        </a:p>
      </dgm:t>
    </dgm:pt>
    <dgm:pt modelId="{AB75BBAF-3679-482A-A141-4A1C676BA3A1}" type="parTrans" cxnId="{9F19C994-F546-4C80-96D6-776AF089B711}">
      <dgm:prSet/>
      <dgm:spPr/>
      <dgm:t>
        <a:bodyPr/>
        <a:lstStyle/>
        <a:p>
          <a:endParaRPr lang="en-US"/>
        </a:p>
      </dgm:t>
    </dgm:pt>
    <dgm:pt modelId="{E394CC96-03D1-488D-BEBA-032BF762A4B0}" type="sibTrans" cxnId="{9F19C994-F546-4C80-96D6-776AF089B711}">
      <dgm:prSet/>
      <dgm:spPr/>
      <dgm:t>
        <a:bodyPr/>
        <a:lstStyle/>
        <a:p>
          <a:endParaRPr lang="en-US"/>
        </a:p>
      </dgm:t>
    </dgm:pt>
    <dgm:pt modelId="{33FE8645-3DAB-429D-9708-D6F1A618F50F}" type="pres">
      <dgm:prSet presAssocID="{405AF443-C074-4782-ABEA-6D91011B3F4B}" presName="linear" presStyleCnt="0">
        <dgm:presLayoutVars>
          <dgm:animLvl val="lvl"/>
          <dgm:resizeHandles val="exact"/>
        </dgm:presLayoutVars>
      </dgm:prSet>
      <dgm:spPr/>
    </dgm:pt>
    <dgm:pt modelId="{F9E2438A-EBDF-461D-AA0C-99442ABC32AD}" type="pres">
      <dgm:prSet presAssocID="{CA5EF466-E5D2-428A-AB50-DF1BDA29A13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E79DB9-8141-4F2D-A1FD-F86FBD6FA0F7}" type="pres">
      <dgm:prSet presAssocID="{364588FB-9E16-4E09-A5C5-CC451FD4EEC2}" presName="spacer" presStyleCnt="0"/>
      <dgm:spPr/>
    </dgm:pt>
    <dgm:pt modelId="{457E4380-53DE-4CDF-B5AD-D0064A9375A7}" type="pres">
      <dgm:prSet presAssocID="{A2118A6B-9CB9-4BB7-92DA-A31725BA655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DCBCF11-0456-477B-85B2-63C899762205}" type="presOf" srcId="{CA5EF466-E5D2-428A-AB50-DF1BDA29A138}" destId="{F9E2438A-EBDF-461D-AA0C-99442ABC32AD}" srcOrd="0" destOrd="0" presId="urn:microsoft.com/office/officeart/2005/8/layout/vList2"/>
    <dgm:cxn modelId="{1A62CF6F-1A8C-4530-A49B-A5C5485E6C08}" type="presOf" srcId="{A2118A6B-9CB9-4BB7-92DA-A31725BA655B}" destId="{457E4380-53DE-4CDF-B5AD-D0064A9375A7}" srcOrd="0" destOrd="0" presId="urn:microsoft.com/office/officeart/2005/8/layout/vList2"/>
    <dgm:cxn modelId="{9FBEEA53-18CF-45D7-BBEA-581F70CE4B4F}" type="presOf" srcId="{405AF443-C074-4782-ABEA-6D91011B3F4B}" destId="{33FE8645-3DAB-429D-9708-D6F1A618F50F}" srcOrd="0" destOrd="0" presId="urn:microsoft.com/office/officeart/2005/8/layout/vList2"/>
    <dgm:cxn modelId="{9F19C994-F546-4C80-96D6-776AF089B711}" srcId="{405AF443-C074-4782-ABEA-6D91011B3F4B}" destId="{A2118A6B-9CB9-4BB7-92DA-A31725BA655B}" srcOrd="1" destOrd="0" parTransId="{AB75BBAF-3679-482A-A141-4A1C676BA3A1}" sibTransId="{E394CC96-03D1-488D-BEBA-032BF762A4B0}"/>
    <dgm:cxn modelId="{E34D409F-DC0C-47DB-9689-D73A89495B62}" srcId="{405AF443-C074-4782-ABEA-6D91011B3F4B}" destId="{CA5EF466-E5D2-428A-AB50-DF1BDA29A138}" srcOrd="0" destOrd="0" parTransId="{8C836772-2AB9-4317-915B-2F863B3559AC}" sibTransId="{364588FB-9E16-4E09-A5C5-CC451FD4EEC2}"/>
    <dgm:cxn modelId="{5ADB15B7-94E8-458A-9CE7-D8ED2DD75FCC}" type="presParOf" srcId="{33FE8645-3DAB-429D-9708-D6F1A618F50F}" destId="{F9E2438A-EBDF-461D-AA0C-99442ABC32AD}" srcOrd="0" destOrd="0" presId="urn:microsoft.com/office/officeart/2005/8/layout/vList2"/>
    <dgm:cxn modelId="{4B4CD5EE-DDA2-47B7-93F9-708D4554436E}" type="presParOf" srcId="{33FE8645-3DAB-429D-9708-D6F1A618F50F}" destId="{39E79DB9-8141-4F2D-A1FD-F86FBD6FA0F7}" srcOrd="1" destOrd="0" presId="urn:microsoft.com/office/officeart/2005/8/layout/vList2"/>
    <dgm:cxn modelId="{BA8D5F15-2490-4634-B89F-4A7946438F7C}" type="presParOf" srcId="{33FE8645-3DAB-429D-9708-D6F1A618F50F}" destId="{457E4380-53DE-4CDF-B5AD-D0064A9375A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5F5F061-B922-4D60-8F2F-94895EB026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262C638-886E-413D-994B-75B6A5ACADC4}">
      <dgm:prSet/>
      <dgm:spPr/>
      <dgm:t>
        <a:bodyPr/>
        <a:lstStyle/>
        <a:p>
          <a:pPr>
            <a:defRPr cap="all"/>
          </a:pPr>
          <a:r>
            <a:rPr lang="pl-PL"/>
            <a:t>Globalna sieć</a:t>
          </a:r>
          <a:endParaRPr lang="en-US"/>
        </a:p>
      </dgm:t>
    </dgm:pt>
    <dgm:pt modelId="{3052AA8B-7547-4AD0-8FB3-AA25E30EA874}" type="parTrans" cxnId="{7D573864-7A1A-480F-A1DF-5FCF1F4B583F}">
      <dgm:prSet/>
      <dgm:spPr/>
      <dgm:t>
        <a:bodyPr/>
        <a:lstStyle/>
        <a:p>
          <a:endParaRPr lang="en-US"/>
        </a:p>
      </dgm:t>
    </dgm:pt>
    <dgm:pt modelId="{65510ADA-3C97-430E-8ECE-FA312536D854}" type="sibTrans" cxnId="{7D573864-7A1A-480F-A1DF-5FCF1F4B583F}">
      <dgm:prSet/>
      <dgm:spPr/>
      <dgm:t>
        <a:bodyPr/>
        <a:lstStyle/>
        <a:p>
          <a:endParaRPr lang="en-US"/>
        </a:p>
      </dgm:t>
    </dgm:pt>
    <dgm:pt modelId="{1A264CCA-695F-4CD9-B065-CCD7BE450175}">
      <dgm:prSet/>
      <dgm:spPr/>
      <dgm:t>
        <a:bodyPr/>
        <a:lstStyle/>
        <a:p>
          <a:pPr>
            <a:defRPr cap="all"/>
          </a:pPr>
          <a:r>
            <a:rPr lang="pl-PL"/>
            <a:t>Bezpieczeństwo aplikacji oraz infrastruktury</a:t>
          </a:r>
          <a:endParaRPr lang="en-US"/>
        </a:p>
      </dgm:t>
    </dgm:pt>
    <dgm:pt modelId="{AFDE8236-40F5-4702-9D01-C1A312A0D007}" type="parTrans" cxnId="{C064FC44-825F-4F9C-AA9A-06076580F3F9}">
      <dgm:prSet/>
      <dgm:spPr/>
      <dgm:t>
        <a:bodyPr/>
        <a:lstStyle/>
        <a:p>
          <a:endParaRPr lang="en-US"/>
        </a:p>
      </dgm:t>
    </dgm:pt>
    <dgm:pt modelId="{83A20B3E-A2C3-4E77-A7C4-54D8E8C26A40}" type="sibTrans" cxnId="{C064FC44-825F-4F9C-AA9A-06076580F3F9}">
      <dgm:prSet/>
      <dgm:spPr/>
      <dgm:t>
        <a:bodyPr/>
        <a:lstStyle/>
        <a:p>
          <a:endParaRPr lang="en-US"/>
        </a:p>
      </dgm:t>
    </dgm:pt>
    <dgm:pt modelId="{FF0BEBD7-9BD7-4F76-BB72-4CAA3A487EDA}">
      <dgm:prSet/>
      <dgm:spPr/>
      <dgm:t>
        <a:bodyPr/>
        <a:lstStyle/>
        <a:p>
          <a:pPr>
            <a:defRPr cap="all"/>
          </a:pPr>
          <a:r>
            <a:rPr lang="pl-PL"/>
            <a:t>Monitoring zasobów</a:t>
          </a:r>
          <a:endParaRPr lang="en-US"/>
        </a:p>
      </dgm:t>
    </dgm:pt>
    <dgm:pt modelId="{7EC223CD-149E-4163-8C09-6644A73D6186}" type="parTrans" cxnId="{C0770B26-BAE2-4148-92E2-A1E9FFB34268}">
      <dgm:prSet/>
      <dgm:spPr/>
      <dgm:t>
        <a:bodyPr/>
        <a:lstStyle/>
        <a:p>
          <a:endParaRPr lang="en-US"/>
        </a:p>
      </dgm:t>
    </dgm:pt>
    <dgm:pt modelId="{30A375A4-F7E6-4642-81E5-F50DBE5D89F6}" type="sibTrans" cxnId="{C0770B26-BAE2-4148-92E2-A1E9FFB34268}">
      <dgm:prSet/>
      <dgm:spPr/>
      <dgm:t>
        <a:bodyPr/>
        <a:lstStyle/>
        <a:p>
          <a:endParaRPr lang="en-US"/>
        </a:p>
      </dgm:t>
    </dgm:pt>
    <dgm:pt modelId="{E5EF2B78-9270-401B-B1AC-966BA941C746}">
      <dgm:prSet/>
      <dgm:spPr/>
      <dgm:t>
        <a:bodyPr/>
        <a:lstStyle/>
        <a:p>
          <a:pPr>
            <a:defRPr cap="all"/>
          </a:pPr>
          <a:r>
            <a:rPr lang="pl-PL"/>
            <a:t>Stabilne, prywatne połączenia</a:t>
          </a:r>
          <a:endParaRPr lang="en-US"/>
        </a:p>
      </dgm:t>
    </dgm:pt>
    <dgm:pt modelId="{39C4A523-A9D3-41EC-8B7C-2DB0687D2B53}" type="parTrans" cxnId="{0E496F4E-96A3-4523-BFEC-4B7EC9ED252B}">
      <dgm:prSet/>
      <dgm:spPr/>
      <dgm:t>
        <a:bodyPr/>
        <a:lstStyle/>
        <a:p>
          <a:endParaRPr lang="en-US"/>
        </a:p>
      </dgm:t>
    </dgm:pt>
    <dgm:pt modelId="{AE50D96E-1640-4133-8B24-B22507CFB6F8}" type="sibTrans" cxnId="{0E496F4E-96A3-4523-BFEC-4B7EC9ED252B}">
      <dgm:prSet/>
      <dgm:spPr/>
      <dgm:t>
        <a:bodyPr/>
        <a:lstStyle/>
        <a:p>
          <a:endParaRPr lang="en-US"/>
        </a:p>
      </dgm:t>
    </dgm:pt>
    <dgm:pt modelId="{B5E0A488-AA2A-497A-9D9F-DE6592A004DE}" type="pres">
      <dgm:prSet presAssocID="{A5F5F061-B922-4D60-8F2F-94895EB02637}" presName="root" presStyleCnt="0">
        <dgm:presLayoutVars>
          <dgm:dir/>
          <dgm:resizeHandles val="exact"/>
        </dgm:presLayoutVars>
      </dgm:prSet>
      <dgm:spPr/>
    </dgm:pt>
    <dgm:pt modelId="{BA871656-E89E-40F7-A58A-7BF170B83A56}" type="pres">
      <dgm:prSet presAssocID="{0262C638-886E-413D-994B-75B6A5ACADC4}" presName="compNode" presStyleCnt="0"/>
      <dgm:spPr/>
    </dgm:pt>
    <dgm:pt modelId="{F931C271-16C9-49E1-B23B-BEE4679295F5}" type="pres">
      <dgm:prSet presAssocID="{0262C638-886E-413D-994B-75B6A5ACADC4}" presName="iconBgRect" presStyleLbl="bgShp" presStyleIdx="0" presStyleCnt="4"/>
      <dgm:spPr/>
    </dgm:pt>
    <dgm:pt modelId="{7E742977-62C4-450D-B954-B0B58F635BDF}" type="pres">
      <dgm:prSet presAssocID="{0262C638-886E-413D-994B-75B6A5ACADC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81AC1CCE-FA98-4070-81E0-4DB7566EDF82}" type="pres">
      <dgm:prSet presAssocID="{0262C638-886E-413D-994B-75B6A5ACADC4}" presName="spaceRect" presStyleCnt="0"/>
      <dgm:spPr/>
    </dgm:pt>
    <dgm:pt modelId="{4CDEE57B-E722-4EC1-9985-2D5CEB973225}" type="pres">
      <dgm:prSet presAssocID="{0262C638-886E-413D-994B-75B6A5ACADC4}" presName="textRect" presStyleLbl="revTx" presStyleIdx="0" presStyleCnt="4">
        <dgm:presLayoutVars>
          <dgm:chMax val="1"/>
          <dgm:chPref val="1"/>
        </dgm:presLayoutVars>
      </dgm:prSet>
      <dgm:spPr/>
    </dgm:pt>
    <dgm:pt modelId="{81A8EA5B-F4E8-49A5-8875-08226946997C}" type="pres">
      <dgm:prSet presAssocID="{65510ADA-3C97-430E-8ECE-FA312536D854}" presName="sibTrans" presStyleCnt="0"/>
      <dgm:spPr/>
    </dgm:pt>
    <dgm:pt modelId="{FF6C46CC-8E36-492F-B691-A4B3D1A99904}" type="pres">
      <dgm:prSet presAssocID="{1A264CCA-695F-4CD9-B065-CCD7BE450175}" presName="compNode" presStyleCnt="0"/>
      <dgm:spPr/>
    </dgm:pt>
    <dgm:pt modelId="{53982AF1-F9AB-4DF6-99C4-6102F070A160}" type="pres">
      <dgm:prSet presAssocID="{1A264CCA-695F-4CD9-B065-CCD7BE450175}" presName="iconBgRect" presStyleLbl="bgShp" presStyleIdx="1" presStyleCnt="4"/>
      <dgm:spPr/>
    </dgm:pt>
    <dgm:pt modelId="{1E86721A-0E6F-42B9-8284-ACEC99B04C97}" type="pres">
      <dgm:prSet presAssocID="{1A264CCA-695F-4CD9-B065-CCD7BE4501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DD58891-F025-4223-B9D9-BFDF2EF7C62D}" type="pres">
      <dgm:prSet presAssocID="{1A264CCA-695F-4CD9-B065-CCD7BE450175}" presName="spaceRect" presStyleCnt="0"/>
      <dgm:spPr/>
    </dgm:pt>
    <dgm:pt modelId="{D4628CFF-BB5B-4479-A1EF-1EF18B66A751}" type="pres">
      <dgm:prSet presAssocID="{1A264CCA-695F-4CD9-B065-CCD7BE450175}" presName="textRect" presStyleLbl="revTx" presStyleIdx="1" presStyleCnt="4">
        <dgm:presLayoutVars>
          <dgm:chMax val="1"/>
          <dgm:chPref val="1"/>
        </dgm:presLayoutVars>
      </dgm:prSet>
      <dgm:spPr/>
    </dgm:pt>
    <dgm:pt modelId="{DE20CAE9-5C62-4BFC-A902-64D61287C7DF}" type="pres">
      <dgm:prSet presAssocID="{83A20B3E-A2C3-4E77-A7C4-54D8E8C26A40}" presName="sibTrans" presStyleCnt="0"/>
      <dgm:spPr/>
    </dgm:pt>
    <dgm:pt modelId="{82E6A9E0-CFC1-46E2-B044-0253F0FC6AC0}" type="pres">
      <dgm:prSet presAssocID="{FF0BEBD7-9BD7-4F76-BB72-4CAA3A487EDA}" presName="compNode" presStyleCnt="0"/>
      <dgm:spPr/>
    </dgm:pt>
    <dgm:pt modelId="{548E5F14-07BC-47B9-BEB6-7E65E9E99B9A}" type="pres">
      <dgm:prSet presAssocID="{FF0BEBD7-9BD7-4F76-BB72-4CAA3A487EDA}" presName="iconBgRect" presStyleLbl="bgShp" presStyleIdx="2" presStyleCnt="4"/>
      <dgm:spPr/>
    </dgm:pt>
    <dgm:pt modelId="{BC6BE88F-F95E-4DE0-A942-0B3224EDE58B}" type="pres">
      <dgm:prSet presAssocID="{FF0BEBD7-9BD7-4F76-BB72-4CAA3A487E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D357F25-7234-4823-BB72-AFF553B5AF42}" type="pres">
      <dgm:prSet presAssocID="{FF0BEBD7-9BD7-4F76-BB72-4CAA3A487EDA}" presName="spaceRect" presStyleCnt="0"/>
      <dgm:spPr/>
    </dgm:pt>
    <dgm:pt modelId="{E39AC3CF-91A6-4FA9-99BC-19AA169092E0}" type="pres">
      <dgm:prSet presAssocID="{FF0BEBD7-9BD7-4F76-BB72-4CAA3A487EDA}" presName="textRect" presStyleLbl="revTx" presStyleIdx="2" presStyleCnt="4">
        <dgm:presLayoutVars>
          <dgm:chMax val="1"/>
          <dgm:chPref val="1"/>
        </dgm:presLayoutVars>
      </dgm:prSet>
      <dgm:spPr/>
    </dgm:pt>
    <dgm:pt modelId="{C9B0F1EB-EA4A-4D82-90D5-528CDEA9111F}" type="pres">
      <dgm:prSet presAssocID="{30A375A4-F7E6-4642-81E5-F50DBE5D89F6}" presName="sibTrans" presStyleCnt="0"/>
      <dgm:spPr/>
    </dgm:pt>
    <dgm:pt modelId="{1A553BA5-C5A5-4B5C-A23B-9B4B5BE81328}" type="pres">
      <dgm:prSet presAssocID="{E5EF2B78-9270-401B-B1AC-966BA941C746}" presName="compNode" presStyleCnt="0"/>
      <dgm:spPr/>
    </dgm:pt>
    <dgm:pt modelId="{FB60D1DA-4B80-43A1-B2A4-9954ECC6DAAE}" type="pres">
      <dgm:prSet presAssocID="{E5EF2B78-9270-401B-B1AC-966BA941C746}" presName="iconBgRect" presStyleLbl="bgShp" presStyleIdx="3" presStyleCnt="4"/>
      <dgm:spPr/>
    </dgm:pt>
    <dgm:pt modelId="{1AB2B373-4C9E-4ABF-86FC-1502484B6FB8}" type="pres">
      <dgm:prSet presAssocID="{E5EF2B78-9270-401B-B1AC-966BA941C74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0BB90F5-4350-494A-B508-2AEAC8C0A947}" type="pres">
      <dgm:prSet presAssocID="{E5EF2B78-9270-401B-B1AC-966BA941C746}" presName="spaceRect" presStyleCnt="0"/>
      <dgm:spPr/>
    </dgm:pt>
    <dgm:pt modelId="{CF73B77D-10F6-4BC9-A636-A985E9E25936}" type="pres">
      <dgm:prSet presAssocID="{E5EF2B78-9270-401B-B1AC-966BA941C74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F328C19-704B-4CB3-B463-06C8D83E5C87}" type="presOf" srcId="{A5F5F061-B922-4D60-8F2F-94895EB02637}" destId="{B5E0A488-AA2A-497A-9D9F-DE6592A004DE}" srcOrd="0" destOrd="0" presId="urn:microsoft.com/office/officeart/2018/5/layout/IconCircleLabelList"/>
    <dgm:cxn modelId="{C0770B26-BAE2-4148-92E2-A1E9FFB34268}" srcId="{A5F5F061-B922-4D60-8F2F-94895EB02637}" destId="{FF0BEBD7-9BD7-4F76-BB72-4CAA3A487EDA}" srcOrd="2" destOrd="0" parTransId="{7EC223CD-149E-4163-8C09-6644A73D6186}" sibTransId="{30A375A4-F7E6-4642-81E5-F50DBE5D89F6}"/>
    <dgm:cxn modelId="{3E49CE38-4CB1-4CC3-B5EB-F4E49CF0314A}" type="presOf" srcId="{1A264CCA-695F-4CD9-B065-CCD7BE450175}" destId="{D4628CFF-BB5B-4479-A1EF-1EF18B66A751}" srcOrd="0" destOrd="0" presId="urn:microsoft.com/office/officeart/2018/5/layout/IconCircleLabelList"/>
    <dgm:cxn modelId="{7D573864-7A1A-480F-A1DF-5FCF1F4B583F}" srcId="{A5F5F061-B922-4D60-8F2F-94895EB02637}" destId="{0262C638-886E-413D-994B-75B6A5ACADC4}" srcOrd="0" destOrd="0" parTransId="{3052AA8B-7547-4AD0-8FB3-AA25E30EA874}" sibTransId="{65510ADA-3C97-430E-8ECE-FA312536D854}"/>
    <dgm:cxn modelId="{C064FC44-825F-4F9C-AA9A-06076580F3F9}" srcId="{A5F5F061-B922-4D60-8F2F-94895EB02637}" destId="{1A264CCA-695F-4CD9-B065-CCD7BE450175}" srcOrd="1" destOrd="0" parTransId="{AFDE8236-40F5-4702-9D01-C1A312A0D007}" sibTransId="{83A20B3E-A2C3-4E77-A7C4-54D8E8C26A40}"/>
    <dgm:cxn modelId="{0E496F4E-96A3-4523-BFEC-4B7EC9ED252B}" srcId="{A5F5F061-B922-4D60-8F2F-94895EB02637}" destId="{E5EF2B78-9270-401B-B1AC-966BA941C746}" srcOrd="3" destOrd="0" parTransId="{39C4A523-A9D3-41EC-8B7C-2DB0687D2B53}" sibTransId="{AE50D96E-1640-4133-8B24-B22507CFB6F8}"/>
    <dgm:cxn modelId="{97175DCE-245B-42DD-867A-D36BB2D578D5}" type="presOf" srcId="{0262C638-886E-413D-994B-75B6A5ACADC4}" destId="{4CDEE57B-E722-4EC1-9985-2D5CEB973225}" srcOrd="0" destOrd="0" presId="urn:microsoft.com/office/officeart/2018/5/layout/IconCircleLabelList"/>
    <dgm:cxn modelId="{6FEAC8E1-31D8-45D3-AB3F-C28A21DD320C}" type="presOf" srcId="{E5EF2B78-9270-401B-B1AC-966BA941C746}" destId="{CF73B77D-10F6-4BC9-A636-A985E9E25936}" srcOrd="0" destOrd="0" presId="urn:microsoft.com/office/officeart/2018/5/layout/IconCircleLabelList"/>
    <dgm:cxn modelId="{D09468F9-F9FC-403C-9206-CDDD5FDB5CF3}" type="presOf" srcId="{FF0BEBD7-9BD7-4F76-BB72-4CAA3A487EDA}" destId="{E39AC3CF-91A6-4FA9-99BC-19AA169092E0}" srcOrd="0" destOrd="0" presId="urn:microsoft.com/office/officeart/2018/5/layout/IconCircleLabelList"/>
    <dgm:cxn modelId="{D2628836-DBD4-447C-B316-194B4661EE03}" type="presParOf" srcId="{B5E0A488-AA2A-497A-9D9F-DE6592A004DE}" destId="{BA871656-E89E-40F7-A58A-7BF170B83A56}" srcOrd="0" destOrd="0" presId="urn:microsoft.com/office/officeart/2018/5/layout/IconCircleLabelList"/>
    <dgm:cxn modelId="{8334ADBF-CD55-4571-A1DC-403547C90C4A}" type="presParOf" srcId="{BA871656-E89E-40F7-A58A-7BF170B83A56}" destId="{F931C271-16C9-49E1-B23B-BEE4679295F5}" srcOrd="0" destOrd="0" presId="urn:microsoft.com/office/officeart/2018/5/layout/IconCircleLabelList"/>
    <dgm:cxn modelId="{2BBEAE21-0F61-4EE9-939B-38AC197D3B55}" type="presParOf" srcId="{BA871656-E89E-40F7-A58A-7BF170B83A56}" destId="{7E742977-62C4-450D-B954-B0B58F635BDF}" srcOrd="1" destOrd="0" presId="urn:microsoft.com/office/officeart/2018/5/layout/IconCircleLabelList"/>
    <dgm:cxn modelId="{ABAE9D5B-BE54-4E68-A5E7-031EEFEE91FA}" type="presParOf" srcId="{BA871656-E89E-40F7-A58A-7BF170B83A56}" destId="{81AC1CCE-FA98-4070-81E0-4DB7566EDF82}" srcOrd="2" destOrd="0" presId="urn:microsoft.com/office/officeart/2018/5/layout/IconCircleLabelList"/>
    <dgm:cxn modelId="{0871F1AB-05C6-440E-96FB-5C3BF84EC108}" type="presParOf" srcId="{BA871656-E89E-40F7-A58A-7BF170B83A56}" destId="{4CDEE57B-E722-4EC1-9985-2D5CEB973225}" srcOrd="3" destOrd="0" presId="urn:microsoft.com/office/officeart/2018/5/layout/IconCircleLabelList"/>
    <dgm:cxn modelId="{54E0F42E-232E-4094-97CF-BEF9F56732AD}" type="presParOf" srcId="{B5E0A488-AA2A-497A-9D9F-DE6592A004DE}" destId="{81A8EA5B-F4E8-49A5-8875-08226946997C}" srcOrd="1" destOrd="0" presId="urn:microsoft.com/office/officeart/2018/5/layout/IconCircleLabelList"/>
    <dgm:cxn modelId="{7DED3FDA-65C4-43A2-A799-27BECF7DCC4B}" type="presParOf" srcId="{B5E0A488-AA2A-497A-9D9F-DE6592A004DE}" destId="{FF6C46CC-8E36-492F-B691-A4B3D1A99904}" srcOrd="2" destOrd="0" presId="urn:microsoft.com/office/officeart/2018/5/layout/IconCircleLabelList"/>
    <dgm:cxn modelId="{8C80D751-36FE-4C2B-AD44-CB5BB2EDCB12}" type="presParOf" srcId="{FF6C46CC-8E36-492F-B691-A4B3D1A99904}" destId="{53982AF1-F9AB-4DF6-99C4-6102F070A160}" srcOrd="0" destOrd="0" presId="urn:microsoft.com/office/officeart/2018/5/layout/IconCircleLabelList"/>
    <dgm:cxn modelId="{63E946F7-68DB-489A-A082-40FB41380602}" type="presParOf" srcId="{FF6C46CC-8E36-492F-B691-A4B3D1A99904}" destId="{1E86721A-0E6F-42B9-8284-ACEC99B04C97}" srcOrd="1" destOrd="0" presId="urn:microsoft.com/office/officeart/2018/5/layout/IconCircleLabelList"/>
    <dgm:cxn modelId="{10F66849-F52F-4ABF-BEA0-6A6B9AFE002B}" type="presParOf" srcId="{FF6C46CC-8E36-492F-B691-A4B3D1A99904}" destId="{BDD58891-F025-4223-B9D9-BFDF2EF7C62D}" srcOrd="2" destOrd="0" presId="urn:microsoft.com/office/officeart/2018/5/layout/IconCircleLabelList"/>
    <dgm:cxn modelId="{AB36425A-A059-4556-86B7-61EF5F447F26}" type="presParOf" srcId="{FF6C46CC-8E36-492F-B691-A4B3D1A99904}" destId="{D4628CFF-BB5B-4479-A1EF-1EF18B66A751}" srcOrd="3" destOrd="0" presId="urn:microsoft.com/office/officeart/2018/5/layout/IconCircleLabelList"/>
    <dgm:cxn modelId="{DB251CC3-7FBA-4A7A-BF9B-010597B56ADE}" type="presParOf" srcId="{B5E0A488-AA2A-497A-9D9F-DE6592A004DE}" destId="{DE20CAE9-5C62-4BFC-A902-64D61287C7DF}" srcOrd="3" destOrd="0" presId="urn:microsoft.com/office/officeart/2018/5/layout/IconCircleLabelList"/>
    <dgm:cxn modelId="{4939CB41-B923-4BFF-98E2-807774A02215}" type="presParOf" srcId="{B5E0A488-AA2A-497A-9D9F-DE6592A004DE}" destId="{82E6A9E0-CFC1-46E2-B044-0253F0FC6AC0}" srcOrd="4" destOrd="0" presId="urn:microsoft.com/office/officeart/2018/5/layout/IconCircleLabelList"/>
    <dgm:cxn modelId="{E5CFDF2B-C04F-4656-A1B1-1932BBCA41FD}" type="presParOf" srcId="{82E6A9E0-CFC1-46E2-B044-0253F0FC6AC0}" destId="{548E5F14-07BC-47B9-BEB6-7E65E9E99B9A}" srcOrd="0" destOrd="0" presId="urn:microsoft.com/office/officeart/2018/5/layout/IconCircleLabelList"/>
    <dgm:cxn modelId="{CE3DF1AF-BBF4-4983-8C77-C6B61652E7D5}" type="presParOf" srcId="{82E6A9E0-CFC1-46E2-B044-0253F0FC6AC0}" destId="{BC6BE88F-F95E-4DE0-A942-0B3224EDE58B}" srcOrd="1" destOrd="0" presId="urn:microsoft.com/office/officeart/2018/5/layout/IconCircleLabelList"/>
    <dgm:cxn modelId="{78208807-D100-4995-9756-5125C31DFAA1}" type="presParOf" srcId="{82E6A9E0-CFC1-46E2-B044-0253F0FC6AC0}" destId="{DD357F25-7234-4823-BB72-AFF553B5AF42}" srcOrd="2" destOrd="0" presId="urn:microsoft.com/office/officeart/2018/5/layout/IconCircleLabelList"/>
    <dgm:cxn modelId="{3EF34A1E-2E12-465B-8713-AB9A5BA74F61}" type="presParOf" srcId="{82E6A9E0-CFC1-46E2-B044-0253F0FC6AC0}" destId="{E39AC3CF-91A6-4FA9-99BC-19AA169092E0}" srcOrd="3" destOrd="0" presId="urn:microsoft.com/office/officeart/2018/5/layout/IconCircleLabelList"/>
    <dgm:cxn modelId="{79077D42-445A-4DB6-A9A2-E34A1A347E68}" type="presParOf" srcId="{B5E0A488-AA2A-497A-9D9F-DE6592A004DE}" destId="{C9B0F1EB-EA4A-4D82-90D5-528CDEA9111F}" srcOrd="5" destOrd="0" presId="urn:microsoft.com/office/officeart/2018/5/layout/IconCircleLabelList"/>
    <dgm:cxn modelId="{1E1BAC68-1A4C-4F86-B01E-2D43673DBCEE}" type="presParOf" srcId="{B5E0A488-AA2A-497A-9D9F-DE6592A004DE}" destId="{1A553BA5-C5A5-4B5C-A23B-9B4B5BE81328}" srcOrd="6" destOrd="0" presId="urn:microsoft.com/office/officeart/2018/5/layout/IconCircleLabelList"/>
    <dgm:cxn modelId="{1B335E2A-D88D-4AEE-BCD1-C2AD73F73566}" type="presParOf" srcId="{1A553BA5-C5A5-4B5C-A23B-9B4B5BE81328}" destId="{FB60D1DA-4B80-43A1-B2A4-9954ECC6DAAE}" srcOrd="0" destOrd="0" presId="urn:microsoft.com/office/officeart/2018/5/layout/IconCircleLabelList"/>
    <dgm:cxn modelId="{E66976BF-A140-4526-A464-6FE9CB887DEF}" type="presParOf" srcId="{1A553BA5-C5A5-4B5C-A23B-9B4B5BE81328}" destId="{1AB2B373-4C9E-4ABF-86FC-1502484B6FB8}" srcOrd="1" destOrd="0" presId="urn:microsoft.com/office/officeart/2018/5/layout/IconCircleLabelList"/>
    <dgm:cxn modelId="{223D2C97-D4D0-44B2-9CD6-B83A7DA5B80B}" type="presParOf" srcId="{1A553BA5-C5A5-4B5C-A23B-9B4B5BE81328}" destId="{10BB90F5-4350-494A-B508-2AEAC8C0A947}" srcOrd="2" destOrd="0" presId="urn:microsoft.com/office/officeart/2018/5/layout/IconCircleLabelList"/>
    <dgm:cxn modelId="{25C42BEF-A361-46E8-9D1C-ADA42537C606}" type="presParOf" srcId="{1A553BA5-C5A5-4B5C-A23B-9B4B5BE81328}" destId="{CF73B77D-10F6-4BC9-A636-A985E9E2593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880A0BF-5501-40E6-ACD5-DBA141079C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65DDF5A-D9D5-48FE-BCDC-12A920DD2E06}">
      <dgm:prSet/>
      <dgm:spPr/>
      <dgm:t>
        <a:bodyPr/>
        <a:lstStyle/>
        <a:p>
          <a:r>
            <a:rPr lang="pl-PL"/>
            <a:t>Podstawowy elementem budowania sieci w Azure</a:t>
          </a:r>
          <a:endParaRPr lang="en-US"/>
        </a:p>
      </dgm:t>
    </dgm:pt>
    <dgm:pt modelId="{14944A8D-5CF4-4ADB-BD7B-6D0E5F3D1CE2}" type="parTrans" cxnId="{356938E8-6E4B-485A-81CC-B081855453A2}">
      <dgm:prSet/>
      <dgm:spPr/>
      <dgm:t>
        <a:bodyPr/>
        <a:lstStyle/>
        <a:p>
          <a:endParaRPr lang="en-US"/>
        </a:p>
      </dgm:t>
    </dgm:pt>
    <dgm:pt modelId="{577FB56A-887F-4D5D-9E83-7E2CD0D93D11}" type="sibTrans" cxnId="{356938E8-6E4B-485A-81CC-B081855453A2}">
      <dgm:prSet/>
      <dgm:spPr/>
      <dgm:t>
        <a:bodyPr/>
        <a:lstStyle/>
        <a:p>
          <a:endParaRPr lang="en-US"/>
        </a:p>
      </dgm:t>
    </dgm:pt>
    <dgm:pt modelId="{F175AB6B-864D-4F00-8F80-9F95B8BA7994}">
      <dgm:prSet/>
      <dgm:spPr/>
      <dgm:t>
        <a:bodyPr/>
        <a:lstStyle/>
        <a:p>
          <a:r>
            <a:rPr lang="pl-PL"/>
            <a:t>Pozwala na bezpieczną komunikację pomiędzy komponentami, które integrują się z </a:t>
          </a:r>
          <a:r>
            <a:rPr lang="pl-PL" b="1"/>
            <a:t>VNetami</a:t>
          </a:r>
          <a:endParaRPr lang="en-US"/>
        </a:p>
      </dgm:t>
    </dgm:pt>
    <dgm:pt modelId="{9A021458-1855-48E4-A4A6-6CDF49590551}" type="parTrans" cxnId="{6A5A84F7-BC8D-4E75-8EB1-B08F01D5CE63}">
      <dgm:prSet/>
      <dgm:spPr/>
      <dgm:t>
        <a:bodyPr/>
        <a:lstStyle/>
        <a:p>
          <a:endParaRPr lang="en-US"/>
        </a:p>
      </dgm:t>
    </dgm:pt>
    <dgm:pt modelId="{45327CD9-3E76-4639-A47C-443449D50DF3}" type="sibTrans" cxnId="{6A5A84F7-BC8D-4E75-8EB1-B08F01D5CE63}">
      <dgm:prSet/>
      <dgm:spPr/>
      <dgm:t>
        <a:bodyPr/>
        <a:lstStyle/>
        <a:p>
          <a:endParaRPr lang="en-US"/>
        </a:p>
      </dgm:t>
    </dgm:pt>
    <dgm:pt modelId="{47336334-6338-45C6-B440-7E3D49C8FE0B}">
      <dgm:prSet/>
      <dgm:spPr/>
      <dgm:t>
        <a:bodyPr/>
        <a:lstStyle/>
        <a:p>
          <a:r>
            <a:rPr lang="pl-PL"/>
            <a:t>Integrują zasoby on-premises</a:t>
          </a:r>
          <a:endParaRPr lang="en-US"/>
        </a:p>
      </dgm:t>
    </dgm:pt>
    <dgm:pt modelId="{A34F8F3F-AFD1-4771-92C5-75731E43F368}" type="parTrans" cxnId="{F32D6026-6692-4307-8E10-45AD05D1F00E}">
      <dgm:prSet/>
      <dgm:spPr/>
      <dgm:t>
        <a:bodyPr/>
        <a:lstStyle/>
        <a:p>
          <a:endParaRPr lang="en-US"/>
        </a:p>
      </dgm:t>
    </dgm:pt>
    <dgm:pt modelId="{29D7E84B-9769-4FE0-89AF-60C8CB3AD6D8}" type="sibTrans" cxnId="{F32D6026-6692-4307-8E10-45AD05D1F00E}">
      <dgm:prSet/>
      <dgm:spPr/>
      <dgm:t>
        <a:bodyPr/>
        <a:lstStyle/>
        <a:p>
          <a:endParaRPr lang="en-US"/>
        </a:p>
      </dgm:t>
    </dgm:pt>
    <dgm:pt modelId="{A6E1DED7-5215-481A-9671-8C44E5CE7BEF}">
      <dgm:prSet/>
      <dgm:spPr/>
      <dgm:t>
        <a:bodyPr/>
        <a:lstStyle/>
        <a:p>
          <a:r>
            <a:rPr lang="pl-PL"/>
            <a:t>Pozwalają na filtrowanie ruchu oraz routing</a:t>
          </a:r>
          <a:endParaRPr lang="en-US"/>
        </a:p>
      </dgm:t>
    </dgm:pt>
    <dgm:pt modelId="{5B7F07E8-1970-4C08-948E-9C65BC628F6A}" type="parTrans" cxnId="{E23777D3-0721-4F61-820E-2E430F74D8FE}">
      <dgm:prSet/>
      <dgm:spPr/>
      <dgm:t>
        <a:bodyPr/>
        <a:lstStyle/>
        <a:p>
          <a:endParaRPr lang="en-US"/>
        </a:p>
      </dgm:t>
    </dgm:pt>
    <dgm:pt modelId="{4E58D067-BD46-49BA-824B-0709CBB616CE}" type="sibTrans" cxnId="{E23777D3-0721-4F61-820E-2E430F74D8FE}">
      <dgm:prSet/>
      <dgm:spPr/>
      <dgm:t>
        <a:bodyPr/>
        <a:lstStyle/>
        <a:p>
          <a:endParaRPr lang="en-US"/>
        </a:p>
      </dgm:t>
    </dgm:pt>
    <dgm:pt modelId="{3B6DB061-22BB-4906-8EDB-44BCBBBF8321}" type="pres">
      <dgm:prSet presAssocID="{4880A0BF-5501-40E6-ACD5-DBA141079CAA}" presName="linear" presStyleCnt="0">
        <dgm:presLayoutVars>
          <dgm:animLvl val="lvl"/>
          <dgm:resizeHandles val="exact"/>
        </dgm:presLayoutVars>
      </dgm:prSet>
      <dgm:spPr/>
    </dgm:pt>
    <dgm:pt modelId="{75F2E7F7-65E0-491F-B4AE-CDCBC9BFA780}" type="pres">
      <dgm:prSet presAssocID="{865DDF5A-D9D5-48FE-BCDC-12A920DD2E0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30F8075-EA9E-44FD-8580-0F95E1FB7218}" type="pres">
      <dgm:prSet presAssocID="{577FB56A-887F-4D5D-9E83-7E2CD0D93D11}" presName="spacer" presStyleCnt="0"/>
      <dgm:spPr/>
    </dgm:pt>
    <dgm:pt modelId="{C0D0D0D0-5856-4A58-877D-71D5A1A2B4FB}" type="pres">
      <dgm:prSet presAssocID="{F175AB6B-864D-4F00-8F80-9F95B8BA799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9630B84-7879-42DA-8790-8631464BAF42}" type="pres">
      <dgm:prSet presAssocID="{45327CD9-3E76-4639-A47C-443449D50DF3}" presName="spacer" presStyleCnt="0"/>
      <dgm:spPr/>
    </dgm:pt>
    <dgm:pt modelId="{8D286E5B-F95A-47ED-80B8-1EDEDDFF3664}" type="pres">
      <dgm:prSet presAssocID="{47336334-6338-45C6-B440-7E3D49C8FE0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3343A3-7E7E-471C-BAF3-3EC94C3A0814}" type="pres">
      <dgm:prSet presAssocID="{29D7E84B-9769-4FE0-89AF-60C8CB3AD6D8}" presName="spacer" presStyleCnt="0"/>
      <dgm:spPr/>
    </dgm:pt>
    <dgm:pt modelId="{253CE93F-21F7-4E61-B324-9FF60F54C9CD}" type="pres">
      <dgm:prSet presAssocID="{A6E1DED7-5215-481A-9671-8C44E5CE7BE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C8D23-05D0-454F-9D4D-5597FBBF2912}" type="presOf" srcId="{47336334-6338-45C6-B440-7E3D49C8FE0B}" destId="{8D286E5B-F95A-47ED-80B8-1EDEDDFF3664}" srcOrd="0" destOrd="0" presId="urn:microsoft.com/office/officeart/2005/8/layout/vList2"/>
    <dgm:cxn modelId="{F32D6026-6692-4307-8E10-45AD05D1F00E}" srcId="{4880A0BF-5501-40E6-ACD5-DBA141079CAA}" destId="{47336334-6338-45C6-B440-7E3D49C8FE0B}" srcOrd="2" destOrd="0" parTransId="{A34F8F3F-AFD1-4771-92C5-75731E43F368}" sibTransId="{29D7E84B-9769-4FE0-89AF-60C8CB3AD6D8}"/>
    <dgm:cxn modelId="{C1E4EA76-DB3F-485A-BEA1-0288AB1E0489}" type="presOf" srcId="{F175AB6B-864D-4F00-8F80-9F95B8BA7994}" destId="{C0D0D0D0-5856-4A58-877D-71D5A1A2B4FB}" srcOrd="0" destOrd="0" presId="urn:microsoft.com/office/officeart/2005/8/layout/vList2"/>
    <dgm:cxn modelId="{E23777D3-0721-4F61-820E-2E430F74D8FE}" srcId="{4880A0BF-5501-40E6-ACD5-DBA141079CAA}" destId="{A6E1DED7-5215-481A-9671-8C44E5CE7BEF}" srcOrd="3" destOrd="0" parTransId="{5B7F07E8-1970-4C08-948E-9C65BC628F6A}" sibTransId="{4E58D067-BD46-49BA-824B-0709CBB616CE}"/>
    <dgm:cxn modelId="{A7C1FBD9-0078-4104-9CB7-E65E74B50436}" type="presOf" srcId="{A6E1DED7-5215-481A-9671-8C44E5CE7BEF}" destId="{253CE93F-21F7-4E61-B324-9FF60F54C9CD}" srcOrd="0" destOrd="0" presId="urn:microsoft.com/office/officeart/2005/8/layout/vList2"/>
    <dgm:cxn modelId="{B21D1EDE-D51C-482F-AC43-1E071FB53426}" type="presOf" srcId="{865DDF5A-D9D5-48FE-BCDC-12A920DD2E06}" destId="{75F2E7F7-65E0-491F-B4AE-CDCBC9BFA780}" srcOrd="0" destOrd="0" presId="urn:microsoft.com/office/officeart/2005/8/layout/vList2"/>
    <dgm:cxn modelId="{CD4EBFE0-D91D-4D18-B0F3-CDFD5C800693}" type="presOf" srcId="{4880A0BF-5501-40E6-ACD5-DBA141079CAA}" destId="{3B6DB061-22BB-4906-8EDB-44BCBBBF8321}" srcOrd="0" destOrd="0" presId="urn:microsoft.com/office/officeart/2005/8/layout/vList2"/>
    <dgm:cxn modelId="{356938E8-6E4B-485A-81CC-B081855453A2}" srcId="{4880A0BF-5501-40E6-ACD5-DBA141079CAA}" destId="{865DDF5A-D9D5-48FE-BCDC-12A920DD2E06}" srcOrd="0" destOrd="0" parTransId="{14944A8D-5CF4-4ADB-BD7B-6D0E5F3D1CE2}" sibTransId="{577FB56A-887F-4D5D-9E83-7E2CD0D93D11}"/>
    <dgm:cxn modelId="{6A5A84F7-BC8D-4E75-8EB1-B08F01D5CE63}" srcId="{4880A0BF-5501-40E6-ACD5-DBA141079CAA}" destId="{F175AB6B-864D-4F00-8F80-9F95B8BA7994}" srcOrd="1" destOrd="0" parTransId="{9A021458-1855-48E4-A4A6-6CDF49590551}" sibTransId="{45327CD9-3E76-4639-A47C-443449D50DF3}"/>
    <dgm:cxn modelId="{2F6CFFF3-7A3F-42C5-B3AB-7F1E43D89F88}" type="presParOf" srcId="{3B6DB061-22BB-4906-8EDB-44BCBBBF8321}" destId="{75F2E7F7-65E0-491F-B4AE-CDCBC9BFA780}" srcOrd="0" destOrd="0" presId="urn:microsoft.com/office/officeart/2005/8/layout/vList2"/>
    <dgm:cxn modelId="{8109CA99-F28B-42DF-900D-C776DF32272D}" type="presParOf" srcId="{3B6DB061-22BB-4906-8EDB-44BCBBBF8321}" destId="{D30F8075-EA9E-44FD-8580-0F95E1FB7218}" srcOrd="1" destOrd="0" presId="urn:microsoft.com/office/officeart/2005/8/layout/vList2"/>
    <dgm:cxn modelId="{74912DD0-69EA-4B16-A6C6-B328BAB0BF1C}" type="presParOf" srcId="{3B6DB061-22BB-4906-8EDB-44BCBBBF8321}" destId="{C0D0D0D0-5856-4A58-877D-71D5A1A2B4FB}" srcOrd="2" destOrd="0" presId="urn:microsoft.com/office/officeart/2005/8/layout/vList2"/>
    <dgm:cxn modelId="{56B90701-907C-493F-8017-1D40E5D0F2F3}" type="presParOf" srcId="{3B6DB061-22BB-4906-8EDB-44BCBBBF8321}" destId="{99630B84-7879-42DA-8790-8631464BAF42}" srcOrd="3" destOrd="0" presId="urn:microsoft.com/office/officeart/2005/8/layout/vList2"/>
    <dgm:cxn modelId="{AC003AD5-3FC6-4EB2-A7F3-731072B2C37A}" type="presParOf" srcId="{3B6DB061-22BB-4906-8EDB-44BCBBBF8321}" destId="{8D286E5B-F95A-47ED-80B8-1EDEDDFF3664}" srcOrd="4" destOrd="0" presId="urn:microsoft.com/office/officeart/2005/8/layout/vList2"/>
    <dgm:cxn modelId="{6CD77964-84D8-4245-80FB-279C5C6333DA}" type="presParOf" srcId="{3B6DB061-22BB-4906-8EDB-44BCBBBF8321}" destId="{8C3343A3-7E7E-471C-BAF3-3EC94C3A0814}" srcOrd="5" destOrd="0" presId="urn:microsoft.com/office/officeart/2005/8/layout/vList2"/>
    <dgm:cxn modelId="{CC9459AF-EB9C-4FF0-9E39-828D307B5B57}" type="presParOf" srcId="{3B6DB061-22BB-4906-8EDB-44BCBBBF8321}" destId="{253CE93F-21F7-4E61-B324-9FF60F54C9C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4A8FD38-18DF-4A73-90C0-6ABB012AF3D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96E6709-EB31-4A5D-8D01-AAB05A2202BD}">
      <dgm:prSet/>
      <dgm:spPr/>
      <dgm:t>
        <a:bodyPr/>
        <a:lstStyle/>
        <a:p>
          <a:pPr>
            <a:defRPr b="1"/>
          </a:pPr>
          <a:r>
            <a:rPr lang="pl-PL"/>
            <a:t>Proces balansowania ruchu sieciowego w zależności od zadanych metryk</a:t>
          </a:r>
          <a:endParaRPr lang="en-US"/>
        </a:p>
      </dgm:t>
    </dgm:pt>
    <dgm:pt modelId="{400AE558-79C3-41B4-B640-2A23B20636FF}" type="parTrans" cxnId="{D2ABD7E2-4B7E-4B07-93A7-B984CA9F0E63}">
      <dgm:prSet/>
      <dgm:spPr/>
      <dgm:t>
        <a:bodyPr/>
        <a:lstStyle/>
        <a:p>
          <a:endParaRPr lang="en-US"/>
        </a:p>
      </dgm:t>
    </dgm:pt>
    <dgm:pt modelId="{099495B6-BC6F-4D0B-99FB-CFF0735045CD}" type="sibTrans" cxnId="{D2ABD7E2-4B7E-4B07-93A7-B984CA9F0E63}">
      <dgm:prSet/>
      <dgm:spPr/>
      <dgm:t>
        <a:bodyPr/>
        <a:lstStyle/>
        <a:p>
          <a:endParaRPr lang="en-US"/>
        </a:p>
      </dgm:t>
    </dgm:pt>
    <dgm:pt modelId="{F62A3E9F-DD75-4A92-8876-63142AF9CB18}">
      <dgm:prSet/>
      <dgm:spPr/>
      <dgm:t>
        <a:bodyPr/>
        <a:lstStyle/>
        <a:p>
          <a:pPr>
            <a:defRPr b="1"/>
          </a:pPr>
          <a:r>
            <a:rPr lang="pl-PL"/>
            <a:t>Metryki są bezpośrednio powiązane z balansowaną aplikacją bądź systememem:</a:t>
          </a:r>
          <a:endParaRPr lang="en-US"/>
        </a:p>
      </dgm:t>
    </dgm:pt>
    <dgm:pt modelId="{A00CE7A1-D958-43D2-9979-3C063C973B06}" type="parTrans" cxnId="{06FAFB82-3BB8-4400-8946-2C3D6D7B1D6D}">
      <dgm:prSet/>
      <dgm:spPr/>
      <dgm:t>
        <a:bodyPr/>
        <a:lstStyle/>
        <a:p>
          <a:endParaRPr lang="en-US"/>
        </a:p>
      </dgm:t>
    </dgm:pt>
    <dgm:pt modelId="{92D87D12-3E9E-4B6B-B2E3-44E74E577698}" type="sibTrans" cxnId="{06FAFB82-3BB8-4400-8946-2C3D6D7B1D6D}">
      <dgm:prSet/>
      <dgm:spPr/>
      <dgm:t>
        <a:bodyPr/>
        <a:lstStyle/>
        <a:p>
          <a:endParaRPr lang="en-US"/>
        </a:p>
      </dgm:t>
    </dgm:pt>
    <dgm:pt modelId="{EC04C060-4BE7-414E-B7CC-9B8A075DE510}">
      <dgm:prSet/>
      <dgm:spPr/>
      <dgm:t>
        <a:bodyPr/>
        <a:lstStyle/>
        <a:p>
          <a:r>
            <a:rPr lang="pl-PL"/>
            <a:t>Dostępność</a:t>
          </a:r>
          <a:endParaRPr lang="en-US"/>
        </a:p>
      </dgm:t>
    </dgm:pt>
    <dgm:pt modelId="{B47AF4D0-1917-440F-A95B-FA744A66C945}" type="parTrans" cxnId="{21F4A669-A457-48A9-8E46-00ADF8FD275F}">
      <dgm:prSet/>
      <dgm:spPr/>
      <dgm:t>
        <a:bodyPr/>
        <a:lstStyle/>
        <a:p>
          <a:endParaRPr lang="en-US"/>
        </a:p>
      </dgm:t>
    </dgm:pt>
    <dgm:pt modelId="{D3324771-8E4C-4770-BB6A-BDC0C55F6397}" type="sibTrans" cxnId="{21F4A669-A457-48A9-8E46-00ADF8FD275F}">
      <dgm:prSet/>
      <dgm:spPr/>
      <dgm:t>
        <a:bodyPr/>
        <a:lstStyle/>
        <a:p>
          <a:endParaRPr lang="en-US"/>
        </a:p>
      </dgm:t>
    </dgm:pt>
    <dgm:pt modelId="{6114FC8F-CCE0-4AC2-B0EE-EE4E9BDEC5E9}">
      <dgm:prSet/>
      <dgm:spPr/>
      <dgm:t>
        <a:bodyPr/>
        <a:lstStyle/>
        <a:p>
          <a:r>
            <a:rPr lang="pl-PL"/>
            <a:t>Położenie geograficzne</a:t>
          </a:r>
          <a:endParaRPr lang="en-US"/>
        </a:p>
      </dgm:t>
    </dgm:pt>
    <dgm:pt modelId="{8FA30C52-546C-4D00-957F-0A39AE636CA2}" type="parTrans" cxnId="{5C4627E2-9FA7-4741-AE4C-743ACDF4EE9F}">
      <dgm:prSet/>
      <dgm:spPr/>
      <dgm:t>
        <a:bodyPr/>
        <a:lstStyle/>
        <a:p>
          <a:endParaRPr lang="en-US"/>
        </a:p>
      </dgm:t>
    </dgm:pt>
    <dgm:pt modelId="{161409B1-4848-4D38-8FF2-70D1E8BC0485}" type="sibTrans" cxnId="{5C4627E2-9FA7-4741-AE4C-743ACDF4EE9F}">
      <dgm:prSet/>
      <dgm:spPr/>
      <dgm:t>
        <a:bodyPr/>
        <a:lstStyle/>
        <a:p>
          <a:endParaRPr lang="en-US"/>
        </a:p>
      </dgm:t>
    </dgm:pt>
    <dgm:pt modelId="{8071E6F1-9641-4370-8103-29D669387409}">
      <dgm:prSet/>
      <dgm:spPr/>
      <dgm:t>
        <a:bodyPr/>
        <a:lstStyle/>
        <a:p>
          <a:r>
            <a:rPr lang="pl-PL"/>
            <a:t>Funkcjonalności w wersji preview(A/B testing)</a:t>
          </a:r>
          <a:endParaRPr lang="en-US"/>
        </a:p>
      </dgm:t>
    </dgm:pt>
    <dgm:pt modelId="{2870579F-8BB0-4298-A5C6-3D51D1670364}" type="parTrans" cxnId="{5E802B5F-87BC-42E3-8C33-D674E247E8D2}">
      <dgm:prSet/>
      <dgm:spPr/>
      <dgm:t>
        <a:bodyPr/>
        <a:lstStyle/>
        <a:p>
          <a:endParaRPr lang="en-US"/>
        </a:p>
      </dgm:t>
    </dgm:pt>
    <dgm:pt modelId="{C0A76427-76EE-42BC-A21A-DE47DF0A5ECF}" type="sibTrans" cxnId="{5E802B5F-87BC-42E3-8C33-D674E247E8D2}">
      <dgm:prSet/>
      <dgm:spPr/>
      <dgm:t>
        <a:bodyPr/>
        <a:lstStyle/>
        <a:p>
          <a:endParaRPr lang="en-US"/>
        </a:p>
      </dgm:t>
    </dgm:pt>
    <dgm:pt modelId="{4DD275CA-42A4-466F-9C26-C848C6D7A9E6}">
      <dgm:prSet/>
      <dgm:spPr/>
      <dgm:t>
        <a:bodyPr/>
        <a:lstStyle/>
        <a:p>
          <a:r>
            <a:rPr lang="pl-PL"/>
            <a:t>Performance</a:t>
          </a:r>
          <a:endParaRPr lang="en-US"/>
        </a:p>
      </dgm:t>
    </dgm:pt>
    <dgm:pt modelId="{DDC174C0-3DD4-497A-A4E3-9AB48D33F174}" type="parTrans" cxnId="{267573DA-BBD9-43C9-9676-020292767AF1}">
      <dgm:prSet/>
      <dgm:spPr/>
      <dgm:t>
        <a:bodyPr/>
        <a:lstStyle/>
        <a:p>
          <a:endParaRPr lang="en-US"/>
        </a:p>
      </dgm:t>
    </dgm:pt>
    <dgm:pt modelId="{E83BE771-B5A8-411D-9C7E-DBAA80C56117}" type="sibTrans" cxnId="{267573DA-BBD9-43C9-9676-020292767AF1}">
      <dgm:prSet/>
      <dgm:spPr/>
      <dgm:t>
        <a:bodyPr/>
        <a:lstStyle/>
        <a:p>
          <a:endParaRPr lang="en-US"/>
        </a:p>
      </dgm:t>
    </dgm:pt>
    <dgm:pt modelId="{C4EB97BD-3828-4C6B-B44A-3D282EDC85EF}">
      <dgm:prSet/>
      <dgm:spPr/>
      <dgm:t>
        <a:bodyPr/>
        <a:lstStyle/>
        <a:p>
          <a:r>
            <a:rPr lang="pl-PL"/>
            <a:t>Inne</a:t>
          </a:r>
          <a:endParaRPr lang="en-US"/>
        </a:p>
      </dgm:t>
    </dgm:pt>
    <dgm:pt modelId="{5913192F-1D55-43DD-B826-EAAA0553229C}" type="parTrans" cxnId="{07CEF5E1-DFE7-482D-BB8C-ECA193C671BE}">
      <dgm:prSet/>
      <dgm:spPr/>
      <dgm:t>
        <a:bodyPr/>
        <a:lstStyle/>
        <a:p>
          <a:endParaRPr lang="en-US"/>
        </a:p>
      </dgm:t>
    </dgm:pt>
    <dgm:pt modelId="{50B016FE-2EEB-4EBF-B6E2-4FE85DB78DEA}" type="sibTrans" cxnId="{07CEF5E1-DFE7-482D-BB8C-ECA193C671BE}">
      <dgm:prSet/>
      <dgm:spPr/>
      <dgm:t>
        <a:bodyPr/>
        <a:lstStyle/>
        <a:p>
          <a:endParaRPr lang="en-US"/>
        </a:p>
      </dgm:t>
    </dgm:pt>
    <dgm:pt modelId="{8167B30D-770F-4D67-A0A1-8D57A241ABA1}" type="pres">
      <dgm:prSet presAssocID="{B4A8FD38-18DF-4A73-90C0-6ABB012AF3DA}" presName="root" presStyleCnt="0">
        <dgm:presLayoutVars>
          <dgm:dir/>
          <dgm:resizeHandles val="exact"/>
        </dgm:presLayoutVars>
      </dgm:prSet>
      <dgm:spPr/>
    </dgm:pt>
    <dgm:pt modelId="{7472883D-5AFD-4FB6-A25B-CF882E72A09B}" type="pres">
      <dgm:prSet presAssocID="{F96E6709-EB31-4A5D-8D01-AAB05A2202BD}" presName="compNode" presStyleCnt="0"/>
      <dgm:spPr/>
    </dgm:pt>
    <dgm:pt modelId="{28BC4ECD-3050-4DC1-8B89-76ACA3E23EDA}" type="pres">
      <dgm:prSet presAssocID="{F96E6709-EB31-4A5D-8D01-AAB05A2202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50CE35B-DE1C-498D-9741-47C7B29353E2}" type="pres">
      <dgm:prSet presAssocID="{F96E6709-EB31-4A5D-8D01-AAB05A2202BD}" presName="iconSpace" presStyleCnt="0"/>
      <dgm:spPr/>
    </dgm:pt>
    <dgm:pt modelId="{145F5CB3-4338-4994-8796-BEF6A1D176F6}" type="pres">
      <dgm:prSet presAssocID="{F96E6709-EB31-4A5D-8D01-AAB05A2202BD}" presName="parTx" presStyleLbl="revTx" presStyleIdx="0" presStyleCnt="4">
        <dgm:presLayoutVars>
          <dgm:chMax val="0"/>
          <dgm:chPref val="0"/>
        </dgm:presLayoutVars>
      </dgm:prSet>
      <dgm:spPr/>
    </dgm:pt>
    <dgm:pt modelId="{E1B355EB-0973-4714-892E-39B68A353CCB}" type="pres">
      <dgm:prSet presAssocID="{F96E6709-EB31-4A5D-8D01-AAB05A2202BD}" presName="txSpace" presStyleCnt="0"/>
      <dgm:spPr/>
    </dgm:pt>
    <dgm:pt modelId="{EC0A6E56-3124-4A9B-BC04-D2CAB20B4F57}" type="pres">
      <dgm:prSet presAssocID="{F96E6709-EB31-4A5D-8D01-AAB05A2202BD}" presName="desTx" presStyleLbl="revTx" presStyleIdx="1" presStyleCnt="4">
        <dgm:presLayoutVars/>
      </dgm:prSet>
      <dgm:spPr/>
    </dgm:pt>
    <dgm:pt modelId="{C28757D2-0F15-4AD1-90BC-62FC468F2FDF}" type="pres">
      <dgm:prSet presAssocID="{099495B6-BC6F-4D0B-99FB-CFF0735045CD}" presName="sibTrans" presStyleCnt="0"/>
      <dgm:spPr/>
    </dgm:pt>
    <dgm:pt modelId="{D8527AAD-6E1D-4C2F-8E92-CAFAD5E6C2F1}" type="pres">
      <dgm:prSet presAssocID="{F62A3E9F-DD75-4A92-8876-63142AF9CB18}" presName="compNode" presStyleCnt="0"/>
      <dgm:spPr/>
    </dgm:pt>
    <dgm:pt modelId="{DF9F648B-16A6-45DA-A9A7-D3FE318898BA}" type="pres">
      <dgm:prSet presAssocID="{F62A3E9F-DD75-4A92-8876-63142AF9CB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7C142279-089F-488A-881B-2A2A1CE1801D}" type="pres">
      <dgm:prSet presAssocID="{F62A3E9F-DD75-4A92-8876-63142AF9CB18}" presName="iconSpace" presStyleCnt="0"/>
      <dgm:spPr/>
    </dgm:pt>
    <dgm:pt modelId="{680DAEB3-36A4-4EBF-BA5A-B966015FEC7B}" type="pres">
      <dgm:prSet presAssocID="{F62A3E9F-DD75-4A92-8876-63142AF9CB18}" presName="parTx" presStyleLbl="revTx" presStyleIdx="2" presStyleCnt="4">
        <dgm:presLayoutVars>
          <dgm:chMax val="0"/>
          <dgm:chPref val="0"/>
        </dgm:presLayoutVars>
      </dgm:prSet>
      <dgm:spPr/>
    </dgm:pt>
    <dgm:pt modelId="{84C1B4F7-1285-4C9A-83D8-48F9D18888AA}" type="pres">
      <dgm:prSet presAssocID="{F62A3E9F-DD75-4A92-8876-63142AF9CB18}" presName="txSpace" presStyleCnt="0"/>
      <dgm:spPr/>
    </dgm:pt>
    <dgm:pt modelId="{35E511B3-AE43-43E5-8509-468D90B13ED9}" type="pres">
      <dgm:prSet presAssocID="{F62A3E9F-DD75-4A92-8876-63142AF9CB18}" presName="desTx" presStyleLbl="revTx" presStyleIdx="3" presStyleCnt="4">
        <dgm:presLayoutVars/>
      </dgm:prSet>
      <dgm:spPr/>
    </dgm:pt>
  </dgm:ptLst>
  <dgm:cxnLst>
    <dgm:cxn modelId="{AA89AD01-F294-4F1A-8F98-BD285A68A000}" type="presOf" srcId="{EC04C060-4BE7-414E-B7CC-9B8A075DE510}" destId="{35E511B3-AE43-43E5-8509-468D90B13ED9}" srcOrd="0" destOrd="0" presId="urn:microsoft.com/office/officeart/2018/2/layout/IconLabelDescriptionList"/>
    <dgm:cxn modelId="{2B051C2A-96F2-441E-8BC0-AD39D1DA6D52}" type="presOf" srcId="{8071E6F1-9641-4370-8103-29D669387409}" destId="{35E511B3-AE43-43E5-8509-468D90B13ED9}" srcOrd="0" destOrd="2" presId="urn:microsoft.com/office/officeart/2018/2/layout/IconLabelDescriptionList"/>
    <dgm:cxn modelId="{5E802B5F-87BC-42E3-8C33-D674E247E8D2}" srcId="{F62A3E9F-DD75-4A92-8876-63142AF9CB18}" destId="{8071E6F1-9641-4370-8103-29D669387409}" srcOrd="2" destOrd="0" parTransId="{2870579F-8BB0-4298-A5C6-3D51D1670364}" sibTransId="{C0A76427-76EE-42BC-A21A-DE47DF0A5ECF}"/>
    <dgm:cxn modelId="{CD3A4865-66C3-4F4B-A706-1C43669CBB49}" type="presOf" srcId="{6114FC8F-CCE0-4AC2-B0EE-EE4E9BDEC5E9}" destId="{35E511B3-AE43-43E5-8509-468D90B13ED9}" srcOrd="0" destOrd="1" presId="urn:microsoft.com/office/officeart/2018/2/layout/IconLabelDescriptionList"/>
    <dgm:cxn modelId="{21F4A669-A457-48A9-8E46-00ADF8FD275F}" srcId="{F62A3E9F-DD75-4A92-8876-63142AF9CB18}" destId="{EC04C060-4BE7-414E-B7CC-9B8A075DE510}" srcOrd="0" destOrd="0" parTransId="{B47AF4D0-1917-440F-A95B-FA744A66C945}" sibTransId="{D3324771-8E4C-4770-BB6A-BDC0C55F6397}"/>
    <dgm:cxn modelId="{5BA4AF4C-D69F-4C49-AF7A-12B56105DEBE}" type="presOf" srcId="{4DD275CA-42A4-466F-9C26-C848C6D7A9E6}" destId="{35E511B3-AE43-43E5-8509-468D90B13ED9}" srcOrd="0" destOrd="3" presId="urn:microsoft.com/office/officeart/2018/2/layout/IconLabelDescriptionList"/>
    <dgm:cxn modelId="{EAF4E37F-78D4-41E5-8A77-C111BCA17951}" type="presOf" srcId="{C4EB97BD-3828-4C6B-B44A-3D282EDC85EF}" destId="{35E511B3-AE43-43E5-8509-468D90B13ED9}" srcOrd="0" destOrd="4" presId="urn:microsoft.com/office/officeart/2018/2/layout/IconLabelDescriptionList"/>
    <dgm:cxn modelId="{06FAFB82-3BB8-4400-8946-2C3D6D7B1D6D}" srcId="{B4A8FD38-18DF-4A73-90C0-6ABB012AF3DA}" destId="{F62A3E9F-DD75-4A92-8876-63142AF9CB18}" srcOrd="1" destOrd="0" parTransId="{A00CE7A1-D958-43D2-9979-3C063C973B06}" sibTransId="{92D87D12-3E9E-4B6B-B2E3-44E74E577698}"/>
    <dgm:cxn modelId="{DCAD52CE-1410-4A85-BF73-5B9C97D3DE83}" type="presOf" srcId="{F96E6709-EB31-4A5D-8D01-AAB05A2202BD}" destId="{145F5CB3-4338-4994-8796-BEF6A1D176F6}" srcOrd="0" destOrd="0" presId="urn:microsoft.com/office/officeart/2018/2/layout/IconLabelDescriptionList"/>
    <dgm:cxn modelId="{267573DA-BBD9-43C9-9676-020292767AF1}" srcId="{F62A3E9F-DD75-4A92-8876-63142AF9CB18}" destId="{4DD275CA-42A4-466F-9C26-C848C6D7A9E6}" srcOrd="3" destOrd="0" parTransId="{DDC174C0-3DD4-497A-A4E3-9AB48D33F174}" sibTransId="{E83BE771-B5A8-411D-9C7E-DBAA80C56117}"/>
    <dgm:cxn modelId="{352F73DF-410E-4740-8633-7442E04420D1}" type="presOf" srcId="{F62A3E9F-DD75-4A92-8876-63142AF9CB18}" destId="{680DAEB3-36A4-4EBF-BA5A-B966015FEC7B}" srcOrd="0" destOrd="0" presId="urn:microsoft.com/office/officeart/2018/2/layout/IconLabelDescriptionList"/>
    <dgm:cxn modelId="{07CEF5E1-DFE7-482D-BB8C-ECA193C671BE}" srcId="{F62A3E9F-DD75-4A92-8876-63142AF9CB18}" destId="{C4EB97BD-3828-4C6B-B44A-3D282EDC85EF}" srcOrd="4" destOrd="0" parTransId="{5913192F-1D55-43DD-B826-EAAA0553229C}" sibTransId="{50B016FE-2EEB-4EBF-B6E2-4FE85DB78DEA}"/>
    <dgm:cxn modelId="{5C4627E2-9FA7-4741-AE4C-743ACDF4EE9F}" srcId="{F62A3E9F-DD75-4A92-8876-63142AF9CB18}" destId="{6114FC8F-CCE0-4AC2-B0EE-EE4E9BDEC5E9}" srcOrd="1" destOrd="0" parTransId="{8FA30C52-546C-4D00-957F-0A39AE636CA2}" sibTransId="{161409B1-4848-4D38-8FF2-70D1E8BC0485}"/>
    <dgm:cxn modelId="{D2ABD7E2-4B7E-4B07-93A7-B984CA9F0E63}" srcId="{B4A8FD38-18DF-4A73-90C0-6ABB012AF3DA}" destId="{F96E6709-EB31-4A5D-8D01-AAB05A2202BD}" srcOrd="0" destOrd="0" parTransId="{400AE558-79C3-41B4-B640-2A23B20636FF}" sibTransId="{099495B6-BC6F-4D0B-99FB-CFF0735045CD}"/>
    <dgm:cxn modelId="{C40566E3-50FD-4B9D-8459-510903AE1D12}" type="presOf" srcId="{B4A8FD38-18DF-4A73-90C0-6ABB012AF3DA}" destId="{8167B30D-770F-4D67-A0A1-8D57A241ABA1}" srcOrd="0" destOrd="0" presId="urn:microsoft.com/office/officeart/2018/2/layout/IconLabelDescriptionList"/>
    <dgm:cxn modelId="{3DDB3071-B670-46E5-8565-223D900B9412}" type="presParOf" srcId="{8167B30D-770F-4D67-A0A1-8D57A241ABA1}" destId="{7472883D-5AFD-4FB6-A25B-CF882E72A09B}" srcOrd="0" destOrd="0" presId="urn:microsoft.com/office/officeart/2018/2/layout/IconLabelDescriptionList"/>
    <dgm:cxn modelId="{2C8AAAED-E63B-4F03-8181-2E2EBE3E643E}" type="presParOf" srcId="{7472883D-5AFD-4FB6-A25B-CF882E72A09B}" destId="{28BC4ECD-3050-4DC1-8B89-76ACA3E23EDA}" srcOrd="0" destOrd="0" presId="urn:microsoft.com/office/officeart/2018/2/layout/IconLabelDescriptionList"/>
    <dgm:cxn modelId="{85413B4F-E3A1-4805-A3D3-2421D7D6A591}" type="presParOf" srcId="{7472883D-5AFD-4FB6-A25B-CF882E72A09B}" destId="{D50CE35B-DE1C-498D-9741-47C7B29353E2}" srcOrd="1" destOrd="0" presId="urn:microsoft.com/office/officeart/2018/2/layout/IconLabelDescriptionList"/>
    <dgm:cxn modelId="{1185143F-F207-428A-A447-03CD09102FC9}" type="presParOf" srcId="{7472883D-5AFD-4FB6-A25B-CF882E72A09B}" destId="{145F5CB3-4338-4994-8796-BEF6A1D176F6}" srcOrd="2" destOrd="0" presId="urn:microsoft.com/office/officeart/2018/2/layout/IconLabelDescriptionList"/>
    <dgm:cxn modelId="{2078163B-DC32-4307-9FC6-C130C13F2F1A}" type="presParOf" srcId="{7472883D-5AFD-4FB6-A25B-CF882E72A09B}" destId="{E1B355EB-0973-4714-892E-39B68A353CCB}" srcOrd="3" destOrd="0" presId="urn:microsoft.com/office/officeart/2018/2/layout/IconLabelDescriptionList"/>
    <dgm:cxn modelId="{F97CBD38-56B6-4C41-8661-65733B8BCA9C}" type="presParOf" srcId="{7472883D-5AFD-4FB6-A25B-CF882E72A09B}" destId="{EC0A6E56-3124-4A9B-BC04-D2CAB20B4F57}" srcOrd="4" destOrd="0" presId="urn:microsoft.com/office/officeart/2018/2/layout/IconLabelDescriptionList"/>
    <dgm:cxn modelId="{2D8D8F7C-7F9D-4D6B-92F1-737BD6245774}" type="presParOf" srcId="{8167B30D-770F-4D67-A0A1-8D57A241ABA1}" destId="{C28757D2-0F15-4AD1-90BC-62FC468F2FDF}" srcOrd="1" destOrd="0" presId="urn:microsoft.com/office/officeart/2018/2/layout/IconLabelDescriptionList"/>
    <dgm:cxn modelId="{AB23EED3-69E7-4AAE-AE32-ACC8EECA7541}" type="presParOf" srcId="{8167B30D-770F-4D67-A0A1-8D57A241ABA1}" destId="{D8527AAD-6E1D-4C2F-8E92-CAFAD5E6C2F1}" srcOrd="2" destOrd="0" presId="urn:microsoft.com/office/officeart/2018/2/layout/IconLabelDescriptionList"/>
    <dgm:cxn modelId="{1B11CBF9-B0EA-44CF-9F43-E03C91DC258E}" type="presParOf" srcId="{D8527AAD-6E1D-4C2F-8E92-CAFAD5E6C2F1}" destId="{DF9F648B-16A6-45DA-A9A7-D3FE318898BA}" srcOrd="0" destOrd="0" presId="urn:microsoft.com/office/officeart/2018/2/layout/IconLabelDescriptionList"/>
    <dgm:cxn modelId="{9FD55BED-E77A-4A42-B4BE-515B403C167B}" type="presParOf" srcId="{D8527AAD-6E1D-4C2F-8E92-CAFAD5E6C2F1}" destId="{7C142279-089F-488A-881B-2A2A1CE1801D}" srcOrd="1" destOrd="0" presId="urn:microsoft.com/office/officeart/2018/2/layout/IconLabelDescriptionList"/>
    <dgm:cxn modelId="{4921A0FA-2351-4025-A0D0-539EADE0A391}" type="presParOf" srcId="{D8527AAD-6E1D-4C2F-8E92-CAFAD5E6C2F1}" destId="{680DAEB3-36A4-4EBF-BA5A-B966015FEC7B}" srcOrd="2" destOrd="0" presId="urn:microsoft.com/office/officeart/2018/2/layout/IconLabelDescriptionList"/>
    <dgm:cxn modelId="{45BF9E65-C790-43C4-96D7-0AE55E78584D}" type="presParOf" srcId="{D8527AAD-6E1D-4C2F-8E92-CAFAD5E6C2F1}" destId="{84C1B4F7-1285-4C9A-83D8-48F9D18888AA}" srcOrd="3" destOrd="0" presId="urn:microsoft.com/office/officeart/2018/2/layout/IconLabelDescriptionList"/>
    <dgm:cxn modelId="{58E9AA07-B37B-4FFF-BD5C-89D76DF70FC8}" type="presParOf" srcId="{D8527AAD-6E1D-4C2F-8E92-CAFAD5E6C2F1}" destId="{35E511B3-AE43-43E5-8509-468D90B13ED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CF2253A-8FD0-42E2-8AF3-45F5CF6B63C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9A51DF5-60BF-4BBD-9659-F8DB8720EAE4}">
      <dgm:prSet/>
      <dgm:spPr/>
      <dgm:t>
        <a:bodyPr/>
        <a:lstStyle/>
        <a:p>
          <a:r>
            <a:rPr lang="pl-PL"/>
            <a:t>Usługi pozwalające na przetwarzanie wiadomości w sposób asynchroniczny</a:t>
          </a:r>
          <a:endParaRPr lang="en-US"/>
        </a:p>
      </dgm:t>
    </dgm:pt>
    <dgm:pt modelId="{4E14417B-DEC4-4BCF-A163-CB57B704529E}" type="parTrans" cxnId="{F2A4B74C-13D7-4C56-B018-EE27BE48DEB1}">
      <dgm:prSet/>
      <dgm:spPr/>
      <dgm:t>
        <a:bodyPr/>
        <a:lstStyle/>
        <a:p>
          <a:endParaRPr lang="en-US"/>
        </a:p>
      </dgm:t>
    </dgm:pt>
    <dgm:pt modelId="{AC48659B-BD87-455C-BF2B-7C41B838EA5F}" type="sibTrans" cxnId="{F2A4B74C-13D7-4C56-B018-EE27BE48DEB1}">
      <dgm:prSet/>
      <dgm:spPr/>
      <dgm:t>
        <a:bodyPr/>
        <a:lstStyle/>
        <a:p>
          <a:endParaRPr lang="en-US"/>
        </a:p>
      </dgm:t>
    </dgm:pt>
    <dgm:pt modelId="{6BE102DA-169B-4AA6-8C51-C534F2122DB3}">
      <dgm:prSet/>
      <dgm:spPr/>
      <dgm:t>
        <a:bodyPr/>
        <a:lstStyle/>
        <a:p>
          <a:r>
            <a:rPr lang="pl-PL"/>
            <a:t>Używane wszędzie tam gdzie chcemy oddzielić od siebie logikę odbierania i przetwarzania wiadomości(</a:t>
          </a:r>
          <a:r>
            <a:rPr lang="pl-PL" i="1"/>
            <a:t>decoupling</a:t>
          </a:r>
          <a:r>
            <a:rPr lang="pl-PL"/>
            <a:t>)</a:t>
          </a:r>
          <a:endParaRPr lang="en-US"/>
        </a:p>
      </dgm:t>
    </dgm:pt>
    <dgm:pt modelId="{EA19BDEE-EFD2-4C2C-9C9C-C7DBACA6A7FC}" type="parTrans" cxnId="{BEE7DCBB-DFC7-4C63-BC70-D41B30422892}">
      <dgm:prSet/>
      <dgm:spPr/>
      <dgm:t>
        <a:bodyPr/>
        <a:lstStyle/>
        <a:p>
          <a:endParaRPr lang="en-US"/>
        </a:p>
      </dgm:t>
    </dgm:pt>
    <dgm:pt modelId="{41E799C1-D8FA-40D1-8C2A-88275AA917E1}" type="sibTrans" cxnId="{BEE7DCBB-DFC7-4C63-BC70-D41B30422892}">
      <dgm:prSet/>
      <dgm:spPr/>
      <dgm:t>
        <a:bodyPr/>
        <a:lstStyle/>
        <a:p>
          <a:endParaRPr lang="en-US"/>
        </a:p>
      </dgm:t>
    </dgm:pt>
    <dgm:pt modelId="{B2743C11-9BEA-4594-A86D-B2E511778409}" type="pres">
      <dgm:prSet presAssocID="{6CF2253A-8FD0-42E2-8AF3-45F5CF6B63C1}" presName="linear" presStyleCnt="0">
        <dgm:presLayoutVars>
          <dgm:animLvl val="lvl"/>
          <dgm:resizeHandles val="exact"/>
        </dgm:presLayoutVars>
      </dgm:prSet>
      <dgm:spPr/>
    </dgm:pt>
    <dgm:pt modelId="{4F7C165E-FA0E-4270-B421-C2ED184A9D56}" type="pres">
      <dgm:prSet presAssocID="{F9A51DF5-60BF-4BBD-9659-F8DB8720EAE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89012E-9675-47B4-B152-75F09BA206FA}" type="pres">
      <dgm:prSet presAssocID="{AC48659B-BD87-455C-BF2B-7C41B838EA5F}" presName="spacer" presStyleCnt="0"/>
      <dgm:spPr/>
    </dgm:pt>
    <dgm:pt modelId="{FC6E494A-1F1D-4527-AABD-CE593F55C1CA}" type="pres">
      <dgm:prSet presAssocID="{6BE102DA-169B-4AA6-8C51-C534F2122DB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AD72642-8471-4FB7-8690-487CB278E6E6}" type="presOf" srcId="{6CF2253A-8FD0-42E2-8AF3-45F5CF6B63C1}" destId="{B2743C11-9BEA-4594-A86D-B2E511778409}" srcOrd="0" destOrd="0" presId="urn:microsoft.com/office/officeart/2005/8/layout/vList2"/>
    <dgm:cxn modelId="{F2A4B74C-13D7-4C56-B018-EE27BE48DEB1}" srcId="{6CF2253A-8FD0-42E2-8AF3-45F5CF6B63C1}" destId="{F9A51DF5-60BF-4BBD-9659-F8DB8720EAE4}" srcOrd="0" destOrd="0" parTransId="{4E14417B-DEC4-4BCF-A163-CB57B704529E}" sibTransId="{AC48659B-BD87-455C-BF2B-7C41B838EA5F}"/>
    <dgm:cxn modelId="{16C45C92-45C6-44BF-B1EA-22FF883C68CF}" type="presOf" srcId="{6BE102DA-169B-4AA6-8C51-C534F2122DB3}" destId="{FC6E494A-1F1D-4527-AABD-CE593F55C1CA}" srcOrd="0" destOrd="0" presId="urn:microsoft.com/office/officeart/2005/8/layout/vList2"/>
    <dgm:cxn modelId="{BEE7DCBB-DFC7-4C63-BC70-D41B30422892}" srcId="{6CF2253A-8FD0-42E2-8AF3-45F5CF6B63C1}" destId="{6BE102DA-169B-4AA6-8C51-C534F2122DB3}" srcOrd="1" destOrd="0" parTransId="{EA19BDEE-EFD2-4C2C-9C9C-C7DBACA6A7FC}" sibTransId="{41E799C1-D8FA-40D1-8C2A-88275AA917E1}"/>
    <dgm:cxn modelId="{1B7A28D9-66A3-450A-95F3-D69DDE324DBE}" type="presOf" srcId="{F9A51DF5-60BF-4BBD-9659-F8DB8720EAE4}" destId="{4F7C165E-FA0E-4270-B421-C2ED184A9D56}" srcOrd="0" destOrd="0" presId="urn:microsoft.com/office/officeart/2005/8/layout/vList2"/>
    <dgm:cxn modelId="{CA17F1DE-4054-4E06-B9D3-7FFD890D0D76}" type="presParOf" srcId="{B2743C11-9BEA-4594-A86D-B2E511778409}" destId="{4F7C165E-FA0E-4270-B421-C2ED184A9D56}" srcOrd="0" destOrd="0" presId="urn:microsoft.com/office/officeart/2005/8/layout/vList2"/>
    <dgm:cxn modelId="{F18695D4-37DA-4E79-88CF-B49EBFD6606D}" type="presParOf" srcId="{B2743C11-9BEA-4594-A86D-B2E511778409}" destId="{8589012E-9675-47B4-B152-75F09BA206FA}" srcOrd="1" destOrd="0" presId="urn:microsoft.com/office/officeart/2005/8/layout/vList2"/>
    <dgm:cxn modelId="{92737DAE-3F0F-41EF-9E1F-D25A3C82D687}" type="presParOf" srcId="{B2743C11-9BEA-4594-A86D-B2E511778409}" destId="{FC6E494A-1F1D-4527-AABD-CE593F55C1C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41689C6-4059-4112-916D-F1E5F5E56A5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2115AC3-C49A-4C65-A5CA-C11EB7FDC4C0}">
      <dgm:prSet/>
      <dgm:spPr/>
      <dgm:t>
        <a:bodyPr/>
        <a:lstStyle/>
        <a:p>
          <a:r>
            <a:rPr lang="pl-PL"/>
            <a:t>Obszar IT zajmujący się szeroko pojętą integracją urządzeń oraz systemów wraz korzystającymi z nich użytkownikami</a:t>
          </a:r>
          <a:endParaRPr lang="en-US"/>
        </a:p>
      </dgm:t>
    </dgm:pt>
    <dgm:pt modelId="{1D2286B6-EEB4-4F4D-8259-443EE9673191}" type="parTrans" cxnId="{597E1056-F480-47C3-B507-230A1B04F57A}">
      <dgm:prSet/>
      <dgm:spPr/>
      <dgm:t>
        <a:bodyPr/>
        <a:lstStyle/>
        <a:p>
          <a:endParaRPr lang="en-US"/>
        </a:p>
      </dgm:t>
    </dgm:pt>
    <dgm:pt modelId="{C581A146-6007-4CFA-939C-379C9D8648A7}" type="sibTrans" cxnId="{597E1056-F480-47C3-B507-230A1B04F57A}">
      <dgm:prSet/>
      <dgm:spPr/>
      <dgm:t>
        <a:bodyPr/>
        <a:lstStyle/>
        <a:p>
          <a:endParaRPr lang="en-US"/>
        </a:p>
      </dgm:t>
    </dgm:pt>
    <dgm:pt modelId="{327555D7-D8BE-4ECC-8922-E9A73F5A99D4}">
      <dgm:prSet/>
      <dgm:spPr/>
      <dgm:t>
        <a:bodyPr/>
        <a:lstStyle/>
        <a:p>
          <a:r>
            <a:rPr lang="pl-PL"/>
            <a:t>Głównymi elementami składowymi są urządzenia wyposażone w wszelkiej maści sensory bądź przetwarzające dane w locie</a:t>
          </a:r>
          <a:endParaRPr lang="en-US"/>
        </a:p>
      </dgm:t>
    </dgm:pt>
    <dgm:pt modelId="{14DC123F-4583-4475-94F7-8A14E534F044}" type="parTrans" cxnId="{D08962AD-9826-4250-B1B8-303FAB0B7B9A}">
      <dgm:prSet/>
      <dgm:spPr/>
      <dgm:t>
        <a:bodyPr/>
        <a:lstStyle/>
        <a:p>
          <a:endParaRPr lang="en-US"/>
        </a:p>
      </dgm:t>
    </dgm:pt>
    <dgm:pt modelId="{4423BA9E-8752-42B3-89ED-3AF2074BE907}" type="sibTrans" cxnId="{D08962AD-9826-4250-B1B8-303FAB0B7B9A}">
      <dgm:prSet/>
      <dgm:spPr/>
      <dgm:t>
        <a:bodyPr/>
        <a:lstStyle/>
        <a:p>
          <a:endParaRPr lang="en-US"/>
        </a:p>
      </dgm:t>
    </dgm:pt>
    <dgm:pt modelId="{F24C5BE1-B1E3-42CE-A46B-CA80EE5A535B}">
      <dgm:prSet/>
      <dgm:spPr/>
      <dgm:t>
        <a:bodyPr/>
        <a:lstStyle/>
        <a:p>
          <a:r>
            <a:rPr lang="pl-PL"/>
            <a:t>Główną trudnością systemów </a:t>
          </a:r>
          <a:r>
            <a:rPr lang="pl-PL" b="1"/>
            <a:t>IoT </a:t>
          </a:r>
          <a:r>
            <a:rPr lang="pl-PL"/>
            <a:t>jest duża ilość nieustrukturyzowanych danych, które przepływają przez w nie w jednostce czasu</a:t>
          </a:r>
          <a:endParaRPr lang="en-US"/>
        </a:p>
      </dgm:t>
    </dgm:pt>
    <dgm:pt modelId="{C6C93E60-3541-40A2-84E0-AE18B5EECF55}" type="parTrans" cxnId="{0079C521-165E-4886-8BE6-56A9F03B2154}">
      <dgm:prSet/>
      <dgm:spPr/>
      <dgm:t>
        <a:bodyPr/>
        <a:lstStyle/>
        <a:p>
          <a:endParaRPr lang="en-US"/>
        </a:p>
      </dgm:t>
    </dgm:pt>
    <dgm:pt modelId="{772E4D79-72CB-4DD9-AFE8-F26B7BF831AD}" type="sibTrans" cxnId="{0079C521-165E-4886-8BE6-56A9F03B2154}">
      <dgm:prSet/>
      <dgm:spPr/>
      <dgm:t>
        <a:bodyPr/>
        <a:lstStyle/>
        <a:p>
          <a:endParaRPr lang="en-US"/>
        </a:p>
      </dgm:t>
    </dgm:pt>
    <dgm:pt modelId="{0B7C7F51-DA64-4CEC-83F4-720A52BD3187}" type="pres">
      <dgm:prSet presAssocID="{641689C6-4059-4112-916D-F1E5F5E56A50}" presName="linear" presStyleCnt="0">
        <dgm:presLayoutVars>
          <dgm:animLvl val="lvl"/>
          <dgm:resizeHandles val="exact"/>
        </dgm:presLayoutVars>
      </dgm:prSet>
      <dgm:spPr/>
    </dgm:pt>
    <dgm:pt modelId="{B1559492-903F-44C1-AE1F-DE42FD0D3E6B}" type="pres">
      <dgm:prSet presAssocID="{E2115AC3-C49A-4C65-A5CA-C11EB7FDC4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7DB1E3-C5C1-4FDE-AF72-5665169D7600}" type="pres">
      <dgm:prSet presAssocID="{C581A146-6007-4CFA-939C-379C9D8648A7}" presName="spacer" presStyleCnt="0"/>
      <dgm:spPr/>
    </dgm:pt>
    <dgm:pt modelId="{CC813CA9-54FE-49E7-9B50-192D8FF1A6BA}" type="pres">
      <dgm:prSet presAssocID="{327555D7-D8BE-4ECC-8922-E9A73F5A99D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52F724-33EE-4CF9-A311-E8506143A5AF}" type="pres">
      <dgm:prSet presAssocID="{4423BA9E-8752-42B3-89ED-3AF2074BE907}" presName="spacer" presStyleCnt="0"/>
      <dgm:spPr/>
    </dgm:pt>
    <dgm:pt modelId="{7D381612-04D3-4BBE-B351-1137B0FB9218}" type="pres">
      <dgm:prSet presAssocID="{F24C5BE1-B1E3-42CE-A46B-CA80EE5A535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079C521-165E-4886-8BE6-56A9F03B2154}" srcId="{641689C6-4059-4112-916D-F1E5F5E56A50}" destId="{F24C5BE1-B1E3-42CE-A46B-CA80EE5A535B}" srcOrd="2" destOrd="0" parTransId="{C6C93E60-3541-40A2-84E0-AE18B5EECF55}" sibTransId="{772E4D79-72CB-4DD9-AFE8-F26B7BF831AD}"/>
    <dgm:cxn modelId="{EBD7D06D-4F09-42A6-81AF-C3A55FEB90F8}" type="presOf" srcId="{641689C6-4059-4112-916D-F1E5F5E56A50}" destId="{0B7C7F51-DA64-4CEC-83F4-720A52BD3187}" srcOrd="0" destOrd="0" presId="urn:microsoft.com/office/officeart/2005/8/layout/vList2"/>
    <dgm:cxn modelId="{597E1056-F480-47C3-B507-230A1B04F57A}" srcId="{641689C6-4059-4112-916D-F1E5F5E56A50}" destId="{E2115AC3-C49A-4C65-A5CA-C11EB7FDC4C0}" srcOrd="0" destOrd="0" parTransId="{1D2286B6-EEB4-4F4D-8259-443EE9673191}" sibTransId="{C581A146-6007-4CFA-939C-379C9D8648A7}"/>
    <dgm:cxn modelId="{68E29EA1-5A2E-48E9-B5CB-64C9B268144A}" type="presOf" srcId="{327555D7-D8BE-4ECC-8922-E9A73F5A99D4}" destId="{CC813CA9-54FE-49E7-9B50-192D8FF1A6BA}" srcOrd="0" destOrd="0" presId="urn:microsoft.com/office/officeart/2005/8/layout/vList2"/>
    <dgm:cxn modelId="{7345B2A5-899D-4737-9ABB-60B8CB87BE56}" type="presOf" srcId="{E2115AC3-C49A-4C65-A5CA-C11EB7FDC4C0}" destId="{B1559492-903F-44C1-AE1F-DE42FD0D3E6B}" srcOrd="0" destOrd="0" presId="urn:microsoft.com/office/officeart/2005/8/layout/vList2"/>
    <dgm:cxn modelId="{D08962AD-9826-4250-B1B8-303FAB0B7B9A}" srcId="{641689C6-4059-4112-916D-F1E5F5E56A50}" destId="{327555D7-D8BE-4ECC-8922-E9A73F5A99D4}" srcOrd="1" destOrd="0" parTransId="{14DC123F-4583-4475-94F7-8A14E534F044}" sibTransId="{4423BA9E-8752-42B3-89ED-3AF2074BE907}"/>
    <dgm:cxn modelId="{170173DE-50E7-41B5-A61F-14CF706DEFC8}" type="presOf" srcId="{F24C5BE1-B1E3-42CE-A46B-CA80EE5A535B}" destId="{7D381612-04D3-4BBE-B351-1137B0FB9218}" srcOrd="0" destOrd="0" presId="urn:microsoft.com/office/officeart/2005/8/layout/vList2"/>
    <dgm:cxn modelId="{FF1B6DDB-A19D-46C3-959B-3E6C3CAB88A3}" type="presParOf" srcId="{0B7C7F51-DA64-4CEC-83F4-720A52BD3187}" destId="{B1559492-903F-44C1-AE1F-DE42FD0D3E6B}" srcOrd="0" destOrd="0" presId="urn:microsoft.com/office/officeart/2005/8/layout/vList2"/>
    <dgm:cxn modelId="{EBBAC703-50B4-4B0E-AC44-5D577C9A323C}" type="presParOf" srcId="{0B7C7F51-DA64-4CEC-83F4-720A52BD3187}" destId="{897DB1E3-C5C1-4FDE-AF72-5665169D7600}" srcOrd="1" destOrd="0" presId="urn:microsoft.com/office/officeart/2005/8/layout/vList2"/>
    <dgm:cxn modelId="{649BC6E6-3D9B-4A42-A01B-7DE5AAC47642}" type="presParOf" srcId="{0B7C7F51-DA64-4CEC-83F4-720A52BD3187}" destId="{CC813CA9-54FE-49E7-9B50-192D8FF1A6BA}" srcOrd="2" destOrd="0" presId="urn:microsoft.com/office/officeart/2005/8/layout/vList2"/>
    <dgm:cxn modelId="{C9D9311C-64C5-4D00-BD06-AF46B4A97767}" type="presParOf" srcId="{0B7C7F51-DA64-4CEC-83F4-720A52BD3187}" destId="{7952F724-33EE-4CF9-A311-E8506143A5AF}" srcOrd="3" destOrd="0" presId="urn:microsoft.com/office/officeart/2005/8/layout/vList2"/>
    <dgm:cxn modelId="{A9327993-CDAE-41BC-AC1E-FAA2CD8131E0}" type="presParOf" srcId="{0B7C7F51-DA64-4CEC-83F4-720A52BD3187}" destId="{7D381612-04D3-4BBE-B351-1137B0FB921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B5F2C54-CE45-4EB4-B281-2349D8ED119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B38B0F1-F308-44B0-B157-5174406DB6C7}">
      <dgm:prSet/>
      <dgm:spPr/>
      <dgm:t>
        <a:bodyPr/>
        <a:lstStyle/>
        <a:p>
          <a:pPr>
            <a:defRPr cap="all"/>
          </a:pPr>
          <a:r>
            <a:rPr lang="pl-PL"/>
            <a:t>Transport oraz logistyka</a:t>
          </a:r>
          <a:endParaRPr lang="en-US"/>
        </a:p>
      </dgm:t>
    </dgm:pt>
    <dgm:pt modelId="{2AAC2DB2-9587-4441-831A-0ED9C77CF70C}" type="parTrans" cxnId="{F02B7E44-380B-4B08-8E99-722D21F57D68}">
      <dgm:prSet/>
      <dgm:spPr/>
      <dgm:t>
        <a:bodyPr/>
        <a:lstStyle/>
        <a:p>
          <a:endParaRPr lang="en-US"/>
        </a:p>
      </dgm:t>
    </dgm:pt>
    <dgm:pt modelId="{BAF5ED7C-8C3F-4B12-A273-67ED4542C3D4}" type="sibTrans" cxnId="{F02B7E44-380B-4B08-8E99-722D21F57D68}">
      <dgm:prSet/>
      <dgm:spPr/>
      <dgm:t>
        <a:bodyPr/>
        <a:lstStyle/>
        <a:p>
          <a:endParaRPr lang="en-US"/>
        </a:p>
      </dgm:t>
    </dgm:pt>
    <dgm:pt modelId="{3FEBEBC4-A79D-475F-8995-10A1BD89FDB5}">
      <dgm:prSet/>
      <dgm:spPr/>
      <dgm:t>
        <a:bodyPr/>
        <a:lstStyle/>
        <a:p>
          <a:pPr>
            <a:defRPr cap="all"/>
          </a:pPr>
          <a:r>
            <a:rPr lang="pl-PL"/>
            <a:t>Samochody autonomiczne</a:t>
          </a:r>
          <a:endParaRPr lang="en-US"/>
        </a:p>
      </dgm:t>
    </dgm:pt>
    <dgm:pt modelId="{ABCE1D9E-E007-400F-83A2-EE6E05D1A961}" type="parTrans" cxnId="{5AF4DEDC-2E58-47B5-9CFA-A9563F972E5E}">
      <dgm:prSet/>
      <dgm:spPr/>
      <dgm:t>
        <a:bodyPr/>
        <a:lstStyle/>
        <a:p>
          <a:endParaRPr lang="en-US"/>
        </a:p>
      </dgm:t>
    </dgm:pt>
    <dgm:pt modelId="{44E267E7-E94C-45E7-A442-72524294079B}" type="sibTrans" cxnId="{5AF4DEDC-2E58-47B5-9CFA-A9563F972E5E}">
      <dgm:prSet/>
      <dgm:spPr/>
      <dgm:t>
        <a:bodyPr/>
        <a:lstStyle/>
        <a:p>
          <a:endParaRPr lang="en-US"/>
        </a:p>
      </dgm:t>
    </dgm:pt>
    <dgm:pt modelId="{C74CBED2-B762-4C05-A937-04662128D453}">
      <dgm:prSet/>
      <dgm:spPr/>
      <dgm:t>
        <a:bodyPr/>
        <a:lstStyle/>
        <a:p>
          <a:pPr>
            <a:defRPr cap="all"/>
          </a:pPr>
          <a:r>
            <a:rPr lang="pl-PL"/>
            <a:t>Sektor energetyczny</a:t>
          </a:r>
          <a:endParaRPr lang="en-US"/>
        </a:p>
      </dgm:t>
    </dgm:pt>
    <dgm:pt modelId="{BE01910B-BE9C-4F9D-83D6-874E53DC2DC9}" type="parTrans" cxnId="{F6C63D96-17C3-4CCB-8A78-824E2E4634B5}">
      <dgm:prSet/>
      <dgm:spPr/>
      <dgm:t>
        <a:bodyPr/>
        <a:lstStyle/>
        <a:p>
          <a:endParaRPr lang="en-US"/>
        </a:p>
      </dgm:t>
    </dgm:pt>
    <dgm:pt modelId="{4A6A071F-511E-42B8-93F9-4F46239FBD39}" type="sibTrans" cxnId="{F6C63D96-17C3-4CCB-8A78-824E2E4634B5}">
      <dgm:prSet/>
      <dgm:spPr/>
      <dgm:t>
        <a:bodyPr/>
        <a:lstStyle/>
        <a:p>
          <a:endParaRPr lang="en-US"/>
        </a:p>
      </dgm:t>
    </dgm:pt>
    <dgm:pt modelId="{FE08DAB0-A9D5-44D6-B2B1-90FC7BC78EF9}">
      <dgm:prSet/>
      <dgm:spPr/>
      <dgm:t>
        <a:bodyPr/>
        <a:lstStyle/>
        <a:p>
          <a:pPr>
            <a:defRPr cap="all"/>
          </a:pPr>
          <a:r>
            <a:rPr lang="pl-PL"/>
            <a:t>Sprzedaż</a:t>
          </a:r>
          <a:endParaRPr lang="en-US"/>
        </a:p>
      </dgm:t>
    </dgm:pt>
    <dgm:pt modelId="{A71CB3F0-5147-4770-A2B1-9C83A4547CF2}" type="parTrans" cxnId="{7154A9DF-08DA-400F-9F20-734275A71CD0}">
      <dgm:prSet/>
      <dgm:spPr/>
      <dgm:t>
        <a:bodyPr/>
        <a:lstStyle/>
        <a:p>
          <a:endParaRPr lang="en-US"/>
        </a:p>
      </dgm:t>
    </dgm:pt>
    <dgm:pt modelId="{F7F3B29E-D6DD-4973-9BF1-CE2CE5760E80}" type="sibTrans" cxnId="{7154A9DF-08DA-400F-9F20-734275A71CD0}">
      <dgm:prSet/>
      <dgm:spPr/>
      <dgm:t>
        <a:bodyPr/>
        <a:lstStyle/>
        <a:p>
          <a:endParaRPr lang="en-US"/>
        </a:p>
      </dgm:t>
    </dgm:pt>
    <dgm:pt modelId="{D77385F8-AABC-4C35-8F17-8F11F9A0BC88}">
      <dgm:prSet/>
      <dgm:spPr/>
      <dgm:t>
        <a:bodyPr/>
        <a:lstStyle/>
        <a:p>
          <a:pPr>
            <a:defRPr cap="all"/>
          </a:pPr>
          <a:r>
            <a:rPr lang="pl-PL"/>
            <a:t>"Discrete manufacturing"</a:t>
          </a:r>
          <a:endParaRPr lang="en-US"/>
        </a:p>
      </dgm:t>
    </dgm:pt>
    <dgm:pt modelId="{01CF2137-0232-4A85-8A5F-094D43F9FF4E}" type="parTrans" cxnId="{51E81145-830D-4333-858E-E3AD4AC54C0A}">
      <dgm:prSet/>
      <dgm:spPr/>
      <dgm:t>
        <a:bodyPr/>
        <a:lstStyle/>
        <a:p>
          <a:endParaRPr lang="en-US"/>
        </a:p>
      </dgm:t>
    </dgm:pt>
    <dgm:pt modelId="{BE7CB5A5-20F7-4980-A58B-70C1AC30C800}" type="sibTrans" cxnId="{51E81145-830D-4333-858E-E3AD4AC54C0A}">
      <dgm:prSet/>
      <dgm:spPr/>
      <dgm:t>
        <a:bodyPr/>
        <a:lstStyle/>
        <a:p>
          <a:endParaRPr lang="en-US"/>
        </a:p>
      </dgm:t>
    </dgm:pt>
    <dgm:pt modelId="{BAB76FBD-CA93-4879-A7A7-E0BC40868DF8}">
      <dgm:prSet/>
      <dgm:spPr/>
      <dgm:t>
        <a:bodyPr/>
        <a:lstStyle/>
        <a:p>
          <a:pPr>
            <a:defRPr cap="all"/>
          </a:pPr>
          <a:r>
            <a:rPr lang="pl-PL"/>
            <a:t>Kontrola procesów wytwórczych</a:t>
          </a:r>
          <a:endParaRPr lang="en-US"/>
        </a:p>
      </dgm:t>
    </dgm:pt>
    <dgm:pt modelId="{C25A1E13-7C6F-448E-98D3-C1E3B2064DD1}" type="parTrans" cxnId="{1C9BCBAD-5091-40A7-AFCE-1867E283E45E}">
      <dgm:prSet/>
      <dgm:spPr/>
      <dgm:t>
        <a:bodyPr/>
        <a:lstStyle/>
        <a:p>
          <a:endParaRPr lang="en-US"/>
        </a:p>
      </dgm:t>
    </dgm:pt>
    <dgm:pt modelId="{EC127DF5-BD6E-4E60-A6D9-291EC21933BF}" type="sibTrans" cxnId="{1C9BCBAD-5091-40A7-AFCE-1867E283E45E}">
      <dgm:prSet/>
      <dgm:spPr/>
      <dgm:t>
        <a:bodyPr/>
        <a:lstStyle/>
        <a:p>
          <a:endParaRPr lang="en-US"/>
        </a:p>
      </dgm:t>
    </dgm:pt>
    <dgm:pt modelId="{B8CC5537-8965-41FF-A8A7-CC9AE7E30639}" type="pres">
      <dgm:prSet presAssocID="{FB5F2C54-CE45-4EB4-B281-2349D8ED1193}" presName="root" presStyleCnt="0">
        <dgm:presLayoutVars>
          <dgm:dir/>
          <dgm:resizeHandles val="exact"/>
        </dgm:presLayoutVars>
      </dgm:prSet>
      <dgm:spPr/>
    </dgm:pt>
    <dgm:pt modelId="{3A25B0D1-1BA5-4F43-B2B2-E0F3EE52A63D}" type="pres">
      <dgm:prSet presAssocID="{7B38B0F1-F308-44B0-B157-5174406DB6C7}" presName="compNode" presStyleCnt="0"/>
      <dgm:spPr/>
    </dgm:pt>
    <dgm:pt modelId="{6A694547-3045-43AD-BDE0-493939E97702}" type="pres">
      <dgm:prSet presAssocID="{7B38B0F1-F308-44B0-B157-5174406DB6C7}" presName="iconBgRect" presStyleLbl="bgShp" presStyleIdx="0" presStyleCnt="6"/>
      <dgm:spPr/>
    </dgm:pt>
    <dgm:pt modelId="{4DBBD3C1-5305-4BF9-BAD8-91C3BEDE916E}" type="pres">
      <dgm:prSet presAssocID="{7B38B0F1-F308-44B0-B157-5174406DB6C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5452D9EA-6225-4DF7-9AD5-F3F3654D4E88}" type="pres">
      <dgm:prSet presAssocID="{7B38B0F1-F308-44B0-B157-5174406DB6C7}" presName="spaceRect" presStyleCnt="0"/>
      <dgm:spPr/>
    </dgm:pt>
    <dgm:pt modelId="{F779D2F8-ED73-46B8-B41A-056A4D87B520}" type="pres">
      <dgm:prSet presAssocID="{7B38B0F1-F308-44B0-B157-5174406DB6C7}" presName="textRect" presStyleLbl="revTx" presStyleIdx="0" presStyleCnt="6">
        <dgm:presLayoutVars>
          <dgm:chMax val="1"/>
          <dgm:chPref val="1"/>
        </dgm:presLayoutVars>
      </dgm:prSet>
      <dgm:spPr/>
    </dgm:pt>
    <dgm:pt modelId="{CE58F78B-A976-4771-893E-00B66286C814}" type="pres">
      <dgm:prSet presAssocID="{BAF5ED7C-8C3F-4B12-A273-67ED4542C3D4}" presName="sibTrans" presStyleCnt="0"/>
      <dgm:spPr/>
    </dgm:pt>
    <dgm:pt modelId="{1B9B5142-EB54-4B24-A7AC-4924A6FCCC82}" type="pres">
      <dgm:prSet presAssocID="{3FEBEBC4-A79D-475F-8995-10A1BD89FDB5}" presName="compNode" presStyleCnt="0"/>
      <dgm:spPr/>
    </dgm:pt>
    <dgm:pt modelId="{A94EC4CB-6D6D-4200-AB20-1EEB3AF10816}" type="pres">
      <dgm:prSet presAssocID="{3FEBEBC4-A79D-475F-8995-10A1BD89FDB5}" presName="iconBgRect" presStyleLbl="bgShp" presStyleIdx="1" presStyleCnt="6"/>
      <dgm:spPr/>
    </dgm:pt>
    <dgm:pt modelId="{4964938F-91C4-4078-BF4B-E98C93DAA37A}" type="pres">
      <dgm:prSet presAssocID="{3FEBEBC4-A79D-475F-8995-10A1BD89FDB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129C1553-BC04-4F58-A814-67BDFEB14AB8}" type="pres">
      <dgm:prSet presAssocID="{3FEBEBC4-A79D-475F-8995-10A1BD89FDB5}" presName="spaceRect" presStyleCnt="0"/>
      <dgm:spPr/>
    </dgm:pt>
    <dgm:pt modelId="{CD42CECA-9ADA-4402-A19C-E2F25500CE74}" type="pres">
      <dgm:prSet presAssocID="{3FEBEBC4-A79D-475F-8995-10A1BD89FDB5}" presName="textRect" presStyleLbl="revTx" presStyleIdx="1" presStyleCnt="6">
        <dgm:presLayoutVars>
          <dgm:chMax val="1"/>
          <dgm:chPref val="1"/>
        </dgm:presLayoutVars>
      </dgm:prSet>
      <dgm:spPr/>
    </dgm:pt>
    <dgm:pt modelId="{6A67C79F-031C-4A53-B388-79E101FB5F44}" type="pres">
      <dgm:prSet presAssocID="{44E267E7-E94C-45E7-A442-72524294079B}" presName="sibTrans" presStyleCnt="0"/>
      <dgm:spPr/>
    </dgm:pt>
    <dgm:pt modelId="{4A59296A-4D58-41AB-86A3-1A012D31B660}" type="pres">
      <dgm:prSet presAssocID="{C74CBED2-B762-4C05-A937-04662128D453}" presName="compNode" presStyleCnt="0"/>
      <dgm:spPr/>
    </dgm:pt>
    <dgm:pt modelId="{D991E257-7226-42DA-91A3-5F9A1C0CE71B}" type="pres">
      <dgm:prSet presAssocID="{C74CBED2-B762-4C05-A937-04662128D453}" presName="iconBgRect" presStyleLbl="bgShp" presStyleIdx="2" presStyleCnt="6"/>
      <dgm:spPr/>
    </dgm:pt>
    <dgm:pt modelId="{C1AA51DF-E8E3-4E23-AD09-7D56DD14493A}" type="pres">
      <dgm:prSet presAssocID="{C74CBED2-B762-4C05-A937-04662128D45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DAE88708-C738-480D-9639-60DEAAF583F2}" type="pres">
      <dgm:prSet presAssocID="{C74CBED2-B762-4C05-A937-04662128D453}" presName="spaceRect" presStyleCnt="0"/>
      <dgm:spPr/>
    </dgm:pt>
    <dgm:pt modelId="{8546CDC9-35CD-4A2C-887D-6E604477DEEC}" type="pres">
      <dgm:prSet presAssocID="{C74CBED2-B762-4C05-A937-04662128D453}" presName="textRect" presStyleLbl="revTx" presStyleIdx="2" presStyleCnt="6">
        <dgm:presLayoutVars>
          <dgm:chMax val="1"/>
          <dgm:chPref val="1"/>
        </dgm:presLayoutVars>
      </dgm:prSet>
      <dgm:spPr/>
    </dgm:pt>
    <dgm:pt modelId="{D32C97BD-59F2-4BB4-9D6F-6C4CD6DF1911}" type="pres">
      <dgm:prSet presAssocID="{4A6A071F-511E-42B8-93F9-4F46239FBD39}" presName="sibTrans" presStyleCnt="0"/>
      <dgm:spPr/>
    </dgm:pt>
    <dgm:pt modelId="{262ACB2E-F331-4CF5-B94C-A6A6AF7DC042}" type="pres">
      <dgm:prSet presAssocID="{FE08DAB0-A9D5-44D6-B2B1-90FC7BC78EF9}" presName="compNode" presStyleCnt="0"/>
      <dgm:spPr/>
    </dgm:pt>
    <dgm:pt modelId="{5B549290-0B90-4F47-B704-C9B0F8CDCFA4}" type="pres">
      <dgm:prSet presAssocID="{FE08DAB0-A9D5-44D6-B2B1-90FC7BC78EF9}" presName="iconBgRect" presStyleLbl="bgShp" presStyleIdx="3" presStyleCnt="6"/>
      <dgm:spPr/>
    </dgm:pt>
    <dgm:pt modelId="{005BDDC9-AD87-42B5-9917-D0A4A0E266DF}" type="pres">
      <dgm:prSet presAssocID="{FE08DAB0-A9D5-44D6-B2B1-90FC7BC78EF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33BD508E-EE15-4FE4-9AFF-F88F39DE99D6}" type="pres">
      <dgm:prSet presAssocID="{FE08DAB0-A9D5-44D6-B2B1-90FC7BC78EF9}" presName="spaceRect" presStyleCnt="0"/>
      <dgm:spPr/>
    </dgm:pt>
    <dgm:pt modelId="{6846AA35-6194-44B6-9F72-15C8A3442CA7}" type="pres">
      <dgm:prSet presAssocID="{FE08DAB0-A9D5-44D6-B2B1-90FC7BC78EF9}" presName="textRect" presStyleLbl="revTx" presStyleIdx="3" presStyleCnt="6">
        <dgm:presLayoutVars>
          <dgm:chMax val="1"/>
          <dgm:chPref val="1"/>
        </dgm:presLayoutVars>
      </dgm:prSet>
      <dgm:spPr/>
    </dgm:pt>
    <dgm:pt modelId="{703CEE84-FE86-41A5-9D20-087D07115BAA}" type="pres">
      <dgm:prSet presAssocID="{F7F3B29E-D6DD-4973-9BF1-CE2CE5760E80}" presName="sibTrans" presStyleCnt="0"/>
      <dgm:spPr/>
    </dgm:pt>
    <dgm:pt modelId="{0F5FB61E-3EC6-47D6-88A9-67C255F31A3A}" type="pres">
      <dgm:prSet presAssocID="{D77385F8-AABC-4C35-8F17-8F11F9A0BC88}" presName="compNode" presStyleCnt="0"/>
      <dgm:spPr/>
    </dgm:pt>
    <dgm:pt modelId="{7153F783-DA73-4A3C-A80A-1E3D6FE59924}" type="pres">
      <dgm:prSet presAssocID="{D77385F8-AABC-4C35-8F17-8F11F9A0BC88}" presName="iconBgRect" presStyleLbl="bgShp" presStyleIdx="4" presStyleCnt="6"/>
      <dgm:spPr/>
    </dgm:pt>
    <dgm:pt modelId="{DCDA7669-3F13-4B63-AB49-59C9B418672B}" type="pres">
      <dgm:prSet presAssocID="{D77385F8-AABC-4C35-8F17-8F11F9A0BC8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926CE4A5-63C3-4F04-A91A-009910A74C34}" type="pres">
      <dgm:prSet presAssocID="{D77385F8-AABC-4C35-8F17-8F11F9A0BC88}" presName="spaceRect" presStyleCnt="0"/>
      <dgm:spPr/>
    </dgm:pt>
    <dgm:pt modelId="{987EE0CC-35AC-43ED-AAE5-73987143C7D4}" type="pres">
      <dgm:prSet presAssocID="{D77385F8-AABC-4C35-8F17-8F11F9A0BC88}" presName="textRect" presStyleLbl="revTx" presStyleIdx="4" presStyleCnt="6">
        <dgm:presLayoutVars>
          <dgm:chMax val="1"/>
          <dgm:chPref val="1"/>
        </dgm:presLayoutVars>
      </dgm:prSet>
      <dgm:spPr/>
    </dgm:pt>
    <dgm:pt modelId="{5057B24D-EAC9-4CFC-9A2C-B8440E0ACD57}" type="pres">
      <dgm:prSet presAssocID="{BE7CB5A5-20F7-4980-A58B-70C1AC30C800}" presName="sibTrans" presStyleCnt="0"/>
      <dgm:spPr/>
    </dgm:pt>
    <dgm:pt modelId="{709F13B9-6FF5-4F5E-B572-AD4FB6193749}" type="pres">
      <dgm:prSet presAssocID="{BAB76FBD-CA93-4879-A7A7-E0BC40868DF8}" presName="compNode" presStyleCnt="0"/>
      <dgm:spPr/>
    </dgm:pt>
    <dgm:pt modelId="{3E174065-4C11-44C7-9DD6-3093AE0DB5D2}" type="pres">
      <dgm:prSet presAssocID="{BAB76FBD-CA93-4879-A7A7-E0BC40868DF8}" presName="iconBgRect" presStyleLbl="bgShp" presStyleIdx="5" presStyleCnt="6"/>
      <dgm:spPr/>
    </dgm:pt>
    <dgm:pt modelId="{B4FE1B91-CA75-4FF3-A0E1-7263BC39B897}" type="pres">
      <dgm:prSet presAssocID="{BAB76FBD-CA93-4879-A7A7-E0BC40868DF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532DA5E-C96E-4FBF-B187-7D09B351D363}" type="pres">
      <dgm:prSet presAssocID="{BAB76FBD-CA93-4879-A7A7-E0BC40868DF8}" presName="spaceRect" presStyleCnt="0"/>
      <dgm:spPr/>
    </dgm:pt>
    <dgm:pt modelId="{A39DB69F-98EB-494A-A5DA-137AE0708C5B}" type="pres">
      <dgm:prSet presAssocID="{BAB76FBD-CA93-4879-A7A7-E0BC40868DF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E17D10C-7474-4313-BE23-7F40B018E5DB}" type="presOf" srcId="{D77385F8-AABC-4C35-8F17-8F11F9A0BC88}" destId="{987EE0CC-35AC-43ED-AAE5-73987143C7D4}" srcOrd="0" destOrd="0" presId="urn:microsoft.com/office/officeart/2018/5/layout/IconCircleLabelList"/>
    <dgm:cxn modelId="{514AC661-D278-4978-819C-D1C1FD5CF698}" type="presOf" srcId="{3FEBEBC4-A79D-475F-8995-10A1BD89FDB5}" destId="{CD42CECA-9ADA-4402-A19C-E2F25500CE74}" srcOrd="0" destOrd="0" presId="urn:microsoft.com/office/officeart/2018/5/layout/IconCircleLabelList"/>
    <dgm:cxn modelId="{F02B7E44-380B-4B08-8E99-722D21F57D68}" srcId="{FB5F2C54-CE45-4EB4-B281-2349D8ED1193}" destId="{7B38B0F1-F308-44B0-B157-5174406DB6C7}" srcOrd="0" destOrd="0" parTransId="{2AAC2DB2-9587-4441-831A-0ED9C77CF70C}" sibTransId="{BAF5ED7C-8C3F-4B12-A273-67ED4542C3D4}"/>
    <dgm:cxn modelId="{51E81145-830D-4333-858E-E3AD4AC54C0A}" srcId="{FB5F2C54-CE45-4EB4-B281-2349D8ED1193}" destId="{D77385F8-AABC-4C35-8F17-8F11F9A0BC88}" srcOrd="4" destOrd="0" parTransId="{01CF2137-0232-4A85-8A5F-094D43F9FF4E}" sibTransId="{BE7CB5A5-20F7-4980-A58B-70C1AC30C800}"/>
    <dgm:cxn modelId="{7ED44E4B-AADB-4F35-B275-AB19DBC52A07}" type="presOf" srcId="{7B38B0F1-F308-44B0-B157-5174406DB6C7}" destId="{F779D2F8-ED73-46B8-B41A-056A4D87B520}" srcOrd="0" destOrd="0" presId="urn:microsoft.com/office/officeart/2018/5/layout/IconCircleLabelList"/>
    <dgm:cxn modelId="{CD1EDA6C-93D7-445F-9A7C-A40A843AAE12}" type="presOf" srcId="{C74CBED2-B762-4C05-A937-04662128D453}" destId="{8546CDC9-35CD-4A2C-887D-6E604477DEEC}" srcOrd="0" destOrd="0" presId="urn:microsoft.com/office/officeart/2018/5/layout/IconCircleLabelList"/>
    <dgm:cxn modelId="{F6C63D96-17C3-4CCB-8A78-824E2E4634B5}" srcId="{FB5F2C54-CE45-4EB4-B281-2349D8ED1193}" destId="{C74CBED2-B762-4C05-A937-04662128D453}" srcOrd="2" destOrd="0" parTransId="{BE01910B-BE9C-4F9D-83D6-874E53DC2DC9}" sibTransId="{4A6A071F-511E-42B8-93F9-4F46239FBD39}"/>
    <dgm:cxn modelId="{0AB5A699-BD65-43A8-96C0-679B90C9283A}" type="presOf" srcId="{FB5F2C54-CE45-4EB4-B281-2349D8ED1193}" destId="{B8CC5537-8965-41FF-A8A7-CC9AE7E30639}" srcOrd="0" destOrd="0" presId="urn:microsoft.com/office/officeart/2018/5/layout/IconCircleLabelList"/>
    <dgm:cxn modelId="{188EC6AA-AEC1-4228-B67C-779E5AFA453E}" type="presOf" srcId="{BAB76FBD-CA93-4879-A7A7-E0BC40868DF8}" destId="{A39DB69F-98EB-494A-A5DA-137AE0708C5B}" srcOrd="0" destOrd="0" presId="urn:microsoft.com/office/officeart/2018/5/layout/IconCircleLabelList"/>
    <dgm:cxn modelId="{1C9BCBAD-5091-40A7-AFCE-1867E283E45E}" srcId="{FB5F2C54-CE45-4EB4-B281-2349D8ED1193}" destId="{BAB76FBD-CA93-4879-A7A7-E0BC40868DF8}" srcOrd="5" destOrd="0" parTransId="{C25A1E13-7C6F-448E-98D3-C1E3B2064DD1}" sibTransId="{EC127DF5-BD6E-4E60-A6D9-291EC21933BF}"/>
    <dgm:cxn modelId="{B59097C9-211D-47AF-80B7-034B1EE375F0}" type="presOf" srcId="{FE08DAB0-A9D5-44D6-B2B1-90FC7BC78EF9}" destId="{6846AA35-6194-44B6-9F72-15C8A3442CA7}" srcOrd="0" destOrd="0" presId="urn:microsoft.com/office/officeart/2018/5/layout/IconCircleLabelList"/>
    <dgm:cxn modelId="{5AF4DEDC-2E58-47B5-9CFA-A9563F972E5E}" srcId="{FB5F2C54-CE45-4EB4-B281-2349D8ED1193}" destId="{3FEBEBC4-A79D-475F-8995-10A1BD89FDB5}" srcOrd="1" destOrd="0" parTransId="{ABCE1D9E-E007-400F-83A2-EE6E05D1A961}" sibTransId="{44E267E7-E94C-45E7-A442-72524294079B}"/>
    <dgm:cxn modelId="{7154A9DF-08DA-400F-9F20-734275A71CD0}" srcId="{FB5F2C54-CE45-4EB4-B281-2349D8ED1193}" destId="{FE08DAB0-A9D5-44D6-B2B1-90FC7BC78EF9}" srcOrd="3" destOrd="0" parTransId="{A71CB3F0-5147-4770-A2B1-9C83A4547CF2}" sibTransId="{F7F3B29E-D6DD-4973-9BF1-CE2CE5760E80}"/>
    <dgm:cxn modelId="{1C12DB93-3498-4C99-A13F-F98537090E91}" type="presParOf" srcId="{B8CC5537-8965-41FF-A8A7-CC9AE7E30639}" destId="{3A25B0D1-1BA5-4F43-B2B2-E0F3EE52A63D}" srcOrd="0" destOrd="0" presId="urn:microsoft.com/office/officeart/2018/5/layout/IconCircleLabelList"/>
    <dgm:cxn modelId="{144224A4-3B3B-4DB3-A957-7CC564DF0106}" type="presParOf" srcId="{3A25B0D1-1BA5-4F43-B2B2-E0F3EE52A63D}" destId="{6A694547-3045-43AD-BDE0-493939E97702}" srcOrd="0" destOrd="0" presId="urn:microsoft.com/office/officeart/2018/5/layout/IconCircleLabelList"/>
    <dgm:cxn modelId="{679B89A9-59BE-4EF5-8948-3386AE6ABF3B}" type="presParOf" srcId="{3A25B0D1-1BA5-4F43-B2B2-E0F3EE52A63D}" destId="{4DBBD3C1-5305-4BF9-BAD8-91C3BEDE916E}" srcOrd="1" destOrd="0" presId="urn:microsoft.com/office/officeart/2018/5/layout/IconCircleLabelList"/>
    <dgm:cxn modelId="{4029856E-41D6-414D-9A4C-7F56074F6C8D}" type="presParOf" srcId="{3A25B0D1-1BA5-4F43-B2B2-E0F3EE52A63D}" destId="{5452D9EA-6225-4DF7-9AD5-F3F3654D4E88}" srcOrd="2" destOrd="0" presId="urn:microsoft.com/office/officeart/2018/5/layout/IconCircleLabelList"/>
    <dgm:cxn modelId="{8D169228-23B5-423A-B3B7-A202FCE6556E}" type="presParOf" srcId="{3A25B0D1-1BA5-4F43-B2B2-E0F3EE52A63D}" destId="{F779D2F8-ED73-46B8-B41A-056A4D87B520}" srcOrd="3" destOrd="0" presId="urn:microsoft.com/office/officeart/2018/5/layout/IconCircleLabelList"/>
    <dgm:cxn modelId="{533F3055-3EB1-4ED6-BC96-7BD4F80EACB6}" type="presParOf" srcId="{B8CC5537-8965-41FF-A8A7-CC9AE7E30639}" destId="{CE58F78B-A976-4771-893E-00B66286C814}" srcOrd="1" destOrd="0" presId="urn:microsoft.com/office/officeart/2018/5/layout/IconCircleLabelList"/>
    <dgm:cxn modelId="{E407EBC6-B64D-42A0-A324-4700F3BFEA6F}" type="presParOf" srcId="{B8CC5537-8965-41FF-A8A7-CC9AE7E30639}" destId="{1B9B5142-EB54-4B24-A7AC-4924A6FCCC82}" srcOrd="2" destOrd="0" presId="urn:microsoft.com/office/officeart/2018/5/layout/IconCircleLabelList"/>
    <dgm:cxn modelId="{DF6B697F-8022-4497-8523-9335E5AFD08E}" type="presParOf" srcId="{1B9B5142-EB54-4B24-A7AC-4924A6FCCC82}" destId="{A94EC4CB-6D6D-4200-AB20-1EEB3AF10816}" srcOrd="0" destOrd="0" presId="urn:microsoft.com/office/officeart/2018/5/layout/IconCircleLabelList"/>
    <dgm:cxn modelId="{3A192ACC-EEA8-4FBE-813D-9642E36B88F7}" type="presParOf" srcId="{1B9B5142-EB54-4B24-A7AC-4924A6FCCC82}" destId="{4964938F-91C4-4078-BF4B-E98C93DAA37A}" srcOrd="1" destOrd="0" presId="urn:microsoft.com/office/officeart/2018/5/layout/IconCircleLabelList"/>
    <dgm:cxn modelId="{E0F3AE14-4D2F-41F1-AB79-2D347ED4DE3C}" type="presParOf" srcId="{1B9B5142-EB54-4B24-A7AC-4924A6FCCC82}" destId="{129C1553-BC04-4F58-A814-67BDFEB14AB8}" srcOrd="2" destOrd="0" presId="urn:microsoft.com/office/officeart/2018/5/layout/IconCircleLabelList"/>
    <dgm:cxn modelId="{815C4462-815E-400C-914A-BF7058EB78AB}" type="presParOf" srcId="{1B9B5142-EB54-4B24-A7AC-4924A6FCCC82}" destId="{CD42CECA-9ADA-4402-A19C-E2F25500CE74}" srcOrd="3" destOrd="0" presId="urn:microsoft.com/office/officeart/2018/5/layout/IconCircleLabelList"/>
    <dgm:cxn modelId="{1200AD09-586A-43C0-9A07-84EF532BCF6E}" type="presParOf" srcId="{B8CC5537-8965-41FF-A8A7-CC9AE7E30639}" destId="{6A67C79F-031C-4A53-B388-79E101FB5F44}" srcOrd="3" destOrd="0" presId="urn:microsoft.com/office/officeart/2018/5/layout/IconCircleLabelList"/>
    <dgm:cxn modelId="{B414D431-BB8B-4089-8BA9-6CC87600397D}" type="presParOf" srcId="{B8CC5537-8965-41FF-A8A7-CC9AE7E30639}" destId="{4A59296A-4D58-41AB-86A3-1A012D31B660}" srcOrd="4" destOrd="0" presId="urn:microsoft.com/office/officeart/2018/5/layout/IconCircleLabelList"/>
    <dgm:cxn modelId="{138A77B6-1970-4FB1-8355-9E5F0DECAF22}" type="presParOf" srcId="{4A59296A-4D58-41AB-86A3-1A012D31B660}" destId="{D991E257-7226-42DA-91A3-5F9A1C0CE71B}" srcOrd="0" destOrd="0" presId="urn:microsoft.com/office/officeart/2018/5/layout/IconCircleLabelList"/>
    <dgm:cxn modelId="{1573FEE3-062D-48ED-BA54-B1120E16D780}" type="presParOf" srcId="{4A59296A-4D58-41AB-86A3-1A012D31B660}" destId="{C1AA51DF-E8E3-4E23-AD09-7D56DD14493A}" srcOrd="1" destOrd="0" presId="urn:microsoft.com/office/officeart/2018/5/layout/IconCircleLabelList"/>
    <dgm:cxn modelId="{96CB5CC8-FB2C-4255-9A6D-946326286B3E}" type="presParOf" srcId="{4A59296A-4D58-41AB-86A3-1A012D31B660}" destId="{DAE88708-C738-480D-9639-60DEAAF583F2}" srcOrd="2" destOrd="0" presId="urn:microsoft.com/office/officeart/2018/5/layout/IconCircleLabelList"/>
    <dgm:cxn modelId="{369DB314-B590-4857-B774-AB854B578A15}" type="presParOf" srcId="{4A59296A-4D58-41AB-86A3-1A012D31B660}" destId="{8546CDC9-35CD-4A2C-887D-6E604477DEEC}" srcOrd="3" destOrd="0" presId="urn:microsoft.com/office/officeart/2018/5/layout/IconCircleLabelList"/>
    <dgm:cxn modelId="{25203B01-E278-4A12-BDBD-F479F2247B01}" type="presParOf" srcId="{B8CC5537-8965-41FF-A8A7-CC9AE7E30639}" destId="{D32C97BD-59F2-4BB4-9D6F-6C4CD6DF1911}" srcOrd="5" destOrd="0" presId="urn:microsoft.com/office/officeart/2018/5/layout/IconCircleLabelList"/>
    <dgm:cxn modelId="{86B5A472-B451-4126-BE3B-138D25B88730}" type="presParOf" srcId="{B8CC5537-8965-41FF-A8A7-CC9AE7E30639}" destId="{262ACB2E-F331-4CF5-B94C-A6A6AF7DC042}" srcOrd="6" destOrd="0" presId="urn:microsoft.com/office/officeart/2018/5/layout/IconCircleLabelList"/>
    <dgm:cxn modelId="{3C14FDE7-1E00-4A6C-A75A-EAAAD066F5C0}" type="presParOf" srcId="{262ACB2E-F331-4CF5-B94C-A6A6AF7DC042}" destId="{5B549290-0B90-4F47-B704-C9B0F8CDCFA4}" srcOrd="0" destOrd="0" presId="urn:microsoft.com/office/officeart/2018/5/layout/IconCircleLabelList"/>
    <dgm:cxn modelId="{2A6DF3BB-B0AF-43F1-8E2A-89292BA3930F}" type="presParOf" srcId="{262ACB2E-F331-4CF5-B94C-A6A6AF7DC042}" destId="{005BDDC9-AD87-42B5-9917-D0A4A0E266DF}" srcOrd="1" destOrd="0" presId="urn:microsoft.com/office/officeart/2018/5/layout/IconCircleLabelList"/>
    <dgm:cxn modelId="{29AEBA53-2BDD-40AA-B8B6-DD28A72328A9}" type="presParOf" srcId="{262ACB2E-F331-4CF5-B94C-A6A6AF7DC042}" destId="{33BD508E-EE15-4FE4-9AFF-F88F39DE99D6}" srcOrd="2" destOrd="0" presId="urn:microsoft.com/office/officeart/2018/5/layout/IconCircleLabelList"/>
    <dgm:cxn modelId="{778B6D0A-179B-46BE-AF42-3FE593900A67}" type="presParOf" srcId="{262ACB2E-F331-4CF5-B94C-A6A6AF7DC042}" destId="{6846AA35-6194-44B6-9F72-15C8A3442CA7}" srcOrd="3" destOrd="0" presId="urn:microsoft.com/office/officeart/2018/5/layout/IconCircleLabelList"/>
    <dgm:cxn modelId="{E5B20349-A8B8-4203-A16C-31AD52B848B6}" type="presParOf" srcId="{B8CC5537-8965-41FF-A8A7-CC9AE7E30639}" destId="{703CEE84-FE86-41A5-9D20-087D07115BAA}" srcOrd="7" destOrd="0" presId="urn:microsoft.com/office/officeart/2018/5/layout/IconCircleLabelList"/>
    <dgm:cxn modelId="{A40B1527-7FEB-484C-8138-B5DBB90FAFCC}" type="presParOf" srcId="{B8CC5537-8965-41FF-A8A7-CC9AE7E30639}" destId="{0F5FB61E-3EC6-47D6-88A9-67C255F31A3A}" srcOrd="8" destOrd="0" presId="urn:microsoft.com/office/officeart/2018/5/layout/IconCircleLabelList"/>
    <dgm:cxn modelId="{5AAFCE4C-717E-4888-8669-87737B58C88A}" type="presParOf" srcId="{0F5FB61E-3EC6-47D6-88A9-67C255F31A3A}" destId="{7153F783-DA73-4A3C-A80A-1E3D6FE59924}" srcOrd="0" destOrd="0" presId="urn:microsoft.com/office/officeart/2018/5/layout/IconCircleLabelList"/>
    <dgm:cxn modelId="{80369B94-C45C-4798-A51B-FD6A5B348039}" type="presParOf" srcId="{0F5FB61E-3EC6-47D6-88A9-67C255F31A3A}" destId="{DCDA7669-3F13-4B63-AB49-59C9B418672B}" srcOrd="1" destOrd="0" presId="urn:microsoft.com/office/officeart/2018/5/layout/IconCircleLabelList"/>
    <dgm:cxn modelId="{15ED25B0-E2F6-49BC-A42F-C6FFD231143D}" type="presParOf" srcId="{0F5FB61E-3EC6-47D6-88A9-67C255F31A3A}" destId="{926CE4A5-63C3-4F04-A91A-009910A74C34}" srcOrd="2" destOrd="0" presId="urn:microsoft.com/office/officeart/2018/5/layout/IconCircleLabelList"/>
    <dgm:cxn modelId="{20600418-7E59-49B8-8092-3539B75998AA}" type="presParOf" srcId="{0F5FB61E-3EC6-47D6-88A9-67C255F31A3A}" destId="{987EE0CC-35AC-43ED-AAE5-73987143C7D4}" srcOrd="3" destOrd="0" presId="urn:microsoft.com/office/officeart/2018/5/layout/IconCircleLabelList"/>
    <dgm:cxn modelId="{0662F527-CCDC-42EE-931A-EB3B3ABC928F}" type="presParOf" srcId="{B8CC5537-8965-41FF-A8A7-CC9AE7E30639}" destId="{5057B24D-EAC9-4CFC-9A2C-B8440E0ACD57}" srcOrd="9" destOrd="0" presId="urn:microsoft.com/office/officeart/2018/5/layout/IconCircleLabelList"/>
    <dgm:cxn modelId="{8C4BAFCD-A861-4F82-A8FA-778DF9E44E79}" type="presParOf" srcId="{B8CC5537-8965-41FF-A8A7-CC9AE7E30639}" destId="{709F13B9-6FF5-4F5E-B572-AD4FB6193749}" srcOrd="10" destOrd="0" presId="urn:microsoft.com/office/officeart/2018/5/layout/IconCircleLabelList"/>
    <dgm:cxn modelId="{B6E80717-B3BB-4602-A111-0D881F5D17B5}" type="presParOf" srcId="{709F13B9-6FF5-4F5E-B572-AD4FB6193749}" destId="{3E174065-4C11-44C7-9DD6-3093AE0DB5D2}" srcOrd="0" destOrd="0" presId="urn:microsoft.com/office/officeart/2018/5/layout/IconCircleLabelList"/>
    <dgm:cxn modelId="{2247FF28-736F-4355-B12D-A5465E24FB12}" type="presParOf" srcId="{709F13B9-6FF5-4F5E-B572-AD4FB6193749}" destId="{B4FE1B91-CA75-4FF3-A0E1-7263BC39B897}" srcOrd="1" destOrd="0" presId="urn:microsoft.com/office/officeart/2018/5/layout/IconCircleLabelList"/>
    <dgm:cxn modelId="{A0F36E43-6C1D-41B9-BF1C-2673AD624912}" type="presParOf" srcId="{709F13B9-6FF5-4F5E-B572-AD4FB6193749}" destId="{8532DA5E-C96E-4FBF-B187-7D09B351D363}" srcOrd="2" destOrd="0" presId="urn:microsoft.com/office/officeart/2018/5/layout/IconCircleLabelList"/>
    <dgm:cxn modelId="{C2425FE5-B576-429F-AF35-6A4F40431487}" type="presParOf" srcId="{709F13B9-6FF5-4F5E-B572-AD4FB6193749}" destId="{A39DB69F-98EB-494A-A5DA-137AE0708C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443A526-447A-4F11-A84A-6B906EB3539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92C9314-5EA1-46BF-8560-C9AC0B2EA9B1}">
      <dgm:prSet/>
      <dgm:spPr/>
      <dgm:t>
        <a:bodyPr/>
        <a:lstStyle/>
        <a:p>
          <a:r>
            <a:rPr lang="pl-PL"/>
            <a:t>Nie jest stanowiskiem</a:t>
          </a:r>
          <a:endParaRPr lang="en-US"/>
        </a:p>
      </dgm:t>
    </dgm:pt>
    <dgm:pt modelId="{4B1FD299-6886-4E97-A8DB-22DC4B248959}" type="parTrans" cxnId="{AEFD0B14-C28E-4213-A36D-90D000501BAA}">
      <dgm:prSet/>
      <dgm:spPr/>
      <dgm:t>
        <a:bodyPr/>
        <a:lstStyle/>
        <a:p>
          <a:endParaRPr lang="en-US"/>
        </a:p>
      </dgm:t>
    </dgm:pt>
    <dgm:pt modelId="{AAD96A16-424B-4BDF-B345-88DCCD843017}" type="sibTrans" cxnId="{AEFD0B14-C28E-4213-A36D-90D000501BAA}">
      <dgm:prSet/>
      <dgm:spPr/>
      <dgm:t>
        <a:bodyPr/>
        <a:lstStyle/>
        <a:p>
          <a:endParaRPr lang="en-US"/>
        </a:p>
      </dgm:t>
    </dgm:pt>
    <dgm:pt modelId="{DF206A79-EA8F-4EF9-A7AC-8B26C6374188}">
      <dgm:prSet/>
      <dgm:spPr/>
      <dgm:t>
        <a:bodyPr/>
        <a:lstStyle/>
        <a:p>
          <a:r>
            <a:rPr lang="pl-PL"/>
            <a:t>Nie jest osobą</a:t>
          </a:r>
          <a:endParaRPr lang="en-US"/>
        </a:p>
      </dgm:t>
    </dgm:pt>
    <dgm:pt modelId="{08A75C9F-21B7-4E87-BA84-48DD9EF9837A}" type="parTrans" cxnId="{D5777A77-2212-4C77-B918-D0E2FDB3F6A7}">
      <dgm:prSet/>
      <dgm:spPr/>
      <dgm:t>
        <a:bodyPr/>
        <a:lstStyle/>
        <a:p>
          <a:endParaRPr lang="en-US"/>
        </a:p>
      </dgm:t>
    </dgm:pt>
    <dgm:pt modelId="{D0CEC135-5C34-4B1A-AC4A-47C4A4B7C5CF}" type="sibTrans" cxnId="{D5777A77-2212-4C77-B918-D0E2FDB3F6A7}">
      <dgm:prSet/>
      <dgm:spPr/>
      <dgm:t>
        <a:bodyPr/>
        <a:lstStyle/>
        <a:p>
          <a:endParaRPr lang="en-US"/>
        </a:p>
      </dgm:t>
    </dgm:pt>
    <dgm:pt modelId="{5BF17F7F-1B04-45AD-914B-B7963CFC768C}">
      <dgm:prSet/>
      <dgm:spPr/>
      <dgm:t>
        <a:bodyPr/>
        <a:lstStyle/>
        <a:p>
          <a:r>
            <a:rPr lang="pl-PL"/>
            <a:t>Nie jest narzędziem</a:t>
          </a:r>
          <a:endParaRPr lang="en-US"/>
        </a:p>
      </dgm:t>
    </dgm:pt>
    <dgm:pt modelId="{540BDE4E-0253-4846-BA14-04DA07032CF8}" type="parTrans" cxnId="{BBB190AF-B622-4773-92D0-4FF82DBB5686}">
      <dgm:prSet/>
      <dgm:spPr/>
      <dgm:t>
        <a:bodyPr/>
        <a:lstStyle/>
        <a:p>
          <a:endParaRPr lang="en-US"/>
        </a:p>
      </dgm:t>
    </dgm:pt>
    <dgm:pt modelId="{2CB74F5A-1438-4763-9E64-BCADF8CEE77C}" type="sibTrans" cxnId="{BBB190AF-B622-4773-92D0-4FF82DBB5686}">
      <dgm:prSet/>
      <dgm:spPr/>
      <dgm:t>
        <a:bodyPr/>
        <a:lstStyle/>
        <a:p>
          <a:endParaRPr lang="en-US"/>
        </a:p>
      </dgm:t>
    </dgm:pt>
    <dgm:pt modelId="{EBBF17C5-1184-4A7E-BDE3-56DF4399A187}" type="pres">
      <dgm:prSet presAssocID="{5443A526-447A-4F11-A84A-6B906EB3539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3565AF-DA1A-4AD5-82C4-DD0CB5AFBBBC}" type="pres">
      <dgm:prSet presAssocID="{492C9314-5EA1-46BF-8560-C9AC0B2EA9B1}" presName="hierRoot1" presStyleCnt="0"/>
      <dgm:spPr/>
    </dgm:pt>
    <dgm:pt modelId="{6EC432CB-D182-48B5-B161-49EFC26786A3}" type="pres">
      <dgm:prSet presAssocID="{492C9314-5EA1-46BF-8560-C9AC0B2EA9B1}" presName="composite" presStyleCnt="0"/>
      <dgm:spPr/>
    </dgm:pt>
    <dgm:pt modelId="{18E15D58-C942-4937-96FF-86B530A8C34B}" type="pres">
      <dgm:prSet presAssocID="{492C9314-5EA1-46BF-8560-C9AC0B2EA9B1}" presName="background" presStyleLbl="node0" presStyleIdx="0" presStyleCnt="3"/>
      <dgm:spPr/>
    </dgm:pt>
    <dgm:pt modelId="{337FBB80-57BF-47E9-897C-55AE113069A6}" type="pres">
      <dgm:prSet presAssocID="{492C9314-5EA1-46BF-8560-C9AC0B2EA9B1}" presName="text" presStyleLbl="fgAcc0" presStyleIdx="0" presStyleCnt="3">
        <dgm:presLayoutVars>
          <dgm:chPref val="3"/>
        </dgm:presLayoutVars>
      </dgm:prSet>
      <dgm:spPr/>
    </dgm:pt>
    <dgm:pt modelId="{852B0452-6C4F-400B-8FC4-5217450EDB40}" type="pres">
      <dgm:prSet presAssocID="{492C9314-5EA1-46BF-8560-C9AC0B2EA9B1}" presName="hierChild2" presStyleCnt="0"/>
      <dgm:spPr/>
    </dgm:pt>
    <dgm:pt modelId="{3D5D4831-59B3-43B4-8DBD-CD8EB02D6A79}" type="pres">
      <dgm:prSet presAssocID="{DF206A79-EA8F-4EF9-A7AC-8B26C6374188}" presName="hierRoot1" presStyleCnt="0"/>
      <dgm:spPr/>
    </dgm:pt>
    <dgm:pt modelId="{DD2E88A8-0825-4979-9F98-389C737DD5D4}" type="pres">
      <dgm:prSet presAssocID="{DF206A79-EA8F-4EF9-A7AC-8B26C6374188}" presName="composite" presStyleCnt="0"/>
      <dgm:spPr/>
    </dgm:pt>
    <dgm:pt modelId="{0132C2CB-48CA-44E3-8AAD-1111237D5437}" type="pres">
      <dgm:prSet presAssocID="{DF206A79-EA8F-4EF9-A7AC-8B26C6374188}" presName="background" presStyleLbl="node0" presStyleIdx="1" presStyleCnt="3"/>
      <dgm:spPr/>
    </dgm:pt>
    <dgm:pt modelId="{3580C62A-07A6-4728-8971-D21C778B7545}" type="pres">
      <dgm:prSet presAssocID="{DF206A79-EA8F-4EF9-A7AC-8B26C6374188}" presName="text" presStyleLbl="fgAcc0" presStyleIdx="1" presStyleCnt="3">
        <dgm:presLayoutVars>
          <dgm:chPref val="3"/>
        </dgm:presLayoutVars>
      </dgm:prSet>
      <dgm:spPr/>
    </dgm:pt>
    <dgm:pt modelId="{AAA372B1-65E9-4397-A832-65A0CBA65764}" type="pres">
      <dgm:prSet presAssocID="{DF206A79-EA8F-4EF9-A7AC-8B26C6374188}" presName="hierChild2" presStyleCnt="0"/>
      <dgm:spPr/>
    </dgm:pt>
    <dgm:pt modelId="{734690C2-8711-4EC6-B7C0-331A450B594E}" type="pres">
      <dgm:prSet presAssocID="{5BF17F7F-1B04-45AD-914B-B7963CFC768C}" presName="hierRoot1" presStyleCnt="0"/>
      <dgm:spPr/>
    </dgm:pt>
    <dgm:pt modelId="{816DA251-B7F4-4033-A4ED-8D6FF8BCB7AF}" type="pres">
      <dgm:prSet presAssocID="{5BF17F7F-1B04-45AD-914B-B7963CFC768C}" presName="composite" presStyleCnt="0"/>
      <dgm:spPr/>
    </dgm:pt>
    <dgm:pt modelId="{C438385A-7D29-4E1D-AF0D-ADBF88912A0A}" type="pres">
      <dgm:prSet presAssocID="{5BF17F7F-1B04-45AD-914B-B7963CFC768C}" presName="background" presStyleLbl="node0" presStyleIdx="2" presStyleCnt="3"/>
      <dgm:spPr/>
    </dgm:pt>
    <dgm:pt modelId="{E5720F85-284E-4606-984A-534BC669EF46}" type="pres">
      <dgm:prSet presAssocID="{5BF17F7F-1B04-45AD-914B-B7963CFC768C}" presName="text" presStyleLbl="fgAcc0" presStyleIdx="2" presStyleCnt="3">
        <dgm:presLayoutVars>
          <dgm:chPref val="3"/>
        </dgm:presLayoutVars>
      </dgm:prSet>
      <dgm:spPr/>
    </dgm:pt>
    <dgm:pt modelId="{93C4EA83-79E3-4589-A9C9-353E30DE944A}" type="pres">
      <dgm:prSet presAssocID="{5BF17F7F-1B04-45AD-914B-B7963CFC768C}" presName="hierChild2" presStyleCnt="0"/>
      <dgm:spPr/>
    </dgm:pt>
  </dgm:ptLst>
  <dgm:cxnLst>
    <dgm:cxn modelId="{D6D89E0C-B3E0-4607-B797-A81F8D14C997}" type="presOf" srcId="{DF206A79-EA8F-4EF9-A7AC-8B26C6374188}" destId="{3580C62A-07A6-4728-8971-D21C778B7545}" srcOrd="0" destOrd="0" presId="urn:microsoft.com/office/officeart/2005/8/layout/hierarchy1"/>
    <dgm:cxn modelId="{AEFD0B14-C28E-4213-A36D-90D000501BAA}" srcId="{5443A526-447A-4F11-A84A-6B906EB35397}" destId="{492C9314-5EA1-46BF-8560-C9AC0B2EA9B1}" srcOrd="0" destOrd="0" parTransId="{4B1FD299-6886-4E97-A8DB-22DC4B248959}" sibTransId="{AAD96A16-424B-4BDF-B345-88DCCD843017}"/>
    <dgm:cxn modelId="{EF07B917-6662-45BA-9660-34369340E779}" type="presOf" srcId="{5BF17F7F-1B04-45AD-914B-B7963CFC768C}" destId="{E5720F85-284E-4606-984A-534BC669EF46}" srcOrd="0" destOrd="0" presId="urn:microsoft.com/office/officeart/2005/8/layout/hierarchy1"/>
    <dgm:cxn modelId="{49D1B475-9697-4A12-8D44-0AEC358F7AB5}" type="presOf" srcId="{492C9314-5EA1-46BF-8560-C9AC0B2EA9B1}" destId="{337FBB80-57BF-47E9-897C-55AE113069A6}" srcOrd="0" destOrd="0" presId="urn:microsoft.com/office/officeart/2005/8/layout/hierarchy1"/>
    <dgm:cxn modelId="{D5777A77-2212-4C77-B918-D0E2FDB3F6A7}" srcId="{5443A526-447A-4F11-A84A-6B906EB35397}" destId="{DF206A79-EA8F-4EF9-A7AC-8B26C6374188}" srcOrd="1" destOrd="0" parTransId="{08A75C9F-21B7-4E87-BA84-48DD9EF9837A}" sibTransId="{D0CEC135-5C34-4B1A-AC4A-47C4A4B7C5CF}"/>
    <dgm:cxn modelId="{BBB190AF-B622-4773-92D0-4FF82DBB5686}" srcId="{5443A526-447A-4F11-A84A-6B906EB35397}" destId="{5BF17F7F-1B04-45AD-914B-B7963CFC768C}" srcOrd="2" destOrd="0" parTransId="{540BDE4E-0253-4846-BA14-04DA07032CF8}" sibTransId="{2CB74F5A-1438-4763-9E64-BCADF8CEE77C}"/>
    <dgm:cxn modelId="{2199F7B0-469E-4BDB-95E5-65A78EF5E93E}" type="presOf" srcId="{5443A526-447A-4F11-A84A-6B906EB35397}" destId="{EBBF17C5-1184-4A7E-BDE3-56DF4399A187}" srcOrd="0" destOrd="0" presId="urn:microsoft.com/office/officeart/2005/8/layout/hierarchy1"/>
    <dgm:cxn modelId="{9CE5943F-CEA6-44F9-A111-1228638C7CA8}" type="presParOf" srcId="{EBBF17C5-1184-4A7E-BDE3-56DF4399A187}" destId="{CF3565AF-DA1A-4AD5-82C4-DD0CB5AFBBBC}" srcOrd="0" destOrd="0" presId="urn:microsoft.com/office/officeart/2005/8/layout/hierarchy1"/>
    <dgm:cxn modelId="{C96B5BF6-7645-4F57-8302-5462B113A7CE}" type="presParOf" srcId="{CF3565AF-DA1A-4AD5-82C4-DD0CB5AFBBBC}" destId="{6EC432CB-D182-48B5-B161-49EFC26786A3}" srcOrd="0" destOrd="0" presId="urn:microsoft.com/office/officeart/2005/8/layout/hierarchy1"/>
    <dgm:cxn modelId="{DB1E5F79-B50F-48E9-A3FE-2159B1878C7E}" type="presParOf" srcId="{6EC432CB-D182-48B5-B161-49EFC26786A3}" destId="{18E15D58-C942-4937-96FF-86B530A8C34B}" srcOrd="0" destOrd="0" presId="urn:microsoft.com/office/officeart/2005/8/layout/hierarchy1"/>
    <dgm:cxn modelId="{2FE4857F-37DC-4D19-9B0A-CA25B93395F3}" type="presParOf" srcId="{6EC432CB-D182-48B5-B161-49EFC26786A3}" destId="{337FBB80-57BF-47E9-897C-55AE113069A6}" srcOrd="1" destOrd="0" presId="urn:microsoft.com/office/officeart/2005/8/layout/hierarchy1"/>
    <dgm:cxn modelId="{BDAEA9C2-B33E-4406-83F4-4E3060AC4CC5}" type="presParOf" srcId="{CF3565AF-DA1A-4AD5-82C4-DD0CB5AFBBBC}" destId="{852B0452-6C4F-400B-8FC4-5217450EDB40}" srcOrd="1" destOrd="0" presId="urn:microsoft.com/office/officeart/2005/8/layout/hierarchy1"/>
    <dgm:cxn modelId="{BE728FE6-186F-49DD-8AB0-272AEA27FA24}" type="presParOf" srcId="{EBBF17C5-1184-4A7E-BDE3-56DF4399A187}" destId="{3D5D4831-59B3-43B4-8DBD-CD8EB02D6A79}" srcOrd="1" destOrd="0" presId="urn:microsoft.com/office/officeart/2005/8/layout/hierarchy1"/>
    <dgm:cxn modelId="{C3F7C376-4D9B-41B2-8E32-3A513F910636}" type="presParOf" srcId="{3D5D4831-59B3-43B4-8DBD-CD8EB02D6A79}" destId="{DD2E88A8-0825-4979-9F98-389C737DD5D4}" srcOrd="0" destOrd="0" presId="urn:microsoft.com/office/officeart/2005/8/layout/hierarchy1"/>
    <dgm:cxn modelId="{072DBD08-F440-47E5-9AF1-1E0D6946984F}" type="presParOf" srcId="{DD2E88A8-0825-4979-9F98-389C737DD5D4}" destId="{0132C2CB-48CA-44E3-8AAD-1111237D5437}" srcOrd="0" destOrd="0" presId="urn:microsoft.com/office/officeart/2005/8/layout/hierarchy1"/>
    <dgm:cxn modelId="{08139B8C-DD76-4583-BEE1-3F556964407B}" type="presParOf" srcId="{DD2E88A8-0825-4979-9F98-389C737DD5D4}" destId="{3580C62A-07A6-4728-8971-D21C778B7545}" srcOrd="1" destOrd="0" presId="urn:microsoft.com/office/officeart/2005/8/layout/hierarchy1"/>
    <dgm:cxn modelId="{8FCDABC7-572A-4685-BE58-5ED1636F7CD1}" type="presParOf" srcId="{3D5D4831-59B3-43B4-8DBD-CD8EB02D6A79}" destId="{AAA372B1-65E9-4397-A832-65A0CBA65764}" srcOrd="1" destOrd="0" presId="urn:microsoft.com/office/officeart/2005/8/layout/hierarchy1"/>
    <dgm:cxn modelId="{A9B5AF39-1157-4FFE-8CDF-1A47F053A1CD}" type="presParOf" srcId="{EBBF17C5-1184-4A7E-BDE3-56DF4399A187}" destId="{734690C2-8711-4EC6-B7C0-331A450B594E}" srcOrd="2" destOrd="0" presId="urn:microsoft.com/office/officeart/2005/8/layout/hierarchy1"/>
    <dgm:cxn modelId="{543CB86C-BDCF-4B8B-94A3-3A6F17594C6F}" type="presParOf" srcId="{734690C2-8711-4EC6-B7C0-331A450B594E}" destId="{816DA251-B7F4-4033-A4ED-8D6FF8BCB7AF}" srcOrd="0" destOrd="0" presId="urn:microsoft.com/office/officeart/2005/8/layout/hierarchy1"/>
    <dgm:cxn modelId="{9E33B73D-E20F-4F38-B40D-446829D16E5F}" type="presParOf" srcId="{816DA251-B7F4-4033-A4ED-8D6FF8BCB7AF}" destId="{C438385A-7D29-4E1D-AF0D-ADBF88912A0A}" srcOrd="0" destOrd="0" presId="urn:microsoft.com/office/officeart/2005/8/layout/hierarchy1"/>
    <dgm:cxn modelId="{CE8028CB-CBDE-49EE-998D-C336D3A582BF}" type="presParOf" srcId="{816DA251-B7F4-4033-A4ED-8D6FF8BCB7AF}" destId="{E5720F85-284E-4606-984A-534BC669EF46}" srcOrd="1" destOrd="0" presId="urn:microsoft.com/office/officeart/2005/8/layout/hierarchy1"/>
    <dgm:cxn modelId="{0EFC6793-99A5-4B4D-A204-4D4B17D330D9}" type="presParOf" srcId="{734690C2-8711-4EC6-B7C0-331A450B594E}" destId="{93C4EA83-79E3-4589-A9C9-353E30DE944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6B1B44-45E6-4C32-A1A9-7C2D2F8AF5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7860932-3654-4D67-A134-4B5503DD6ACA}">
      <dgm:prSet/>
      <dgm:spPr/>
      <dgm:t>
        <a:bodyPr/>
        <a:lstStyle/>
        <a:p>
          <a:r>
            <a:rPr lang="pl-PL"/>
            <a:t>Azure ExpressRoute</a:t>
          </a:r>
          <a:endParaRPr lang="en-US"/>
        </a:p>
      </dgm:t>
    </dgm:pt>
    <dgm:pt modelId="{2ABA44DF-5700-4308-9C25-B86E4E4BF8FE}" type="parTrans" cxnId="{E2DF32C6-EDE7-4CF9-9178-9E11DBA9D23C}">
      <dgm:prSet/>
      <dgm:spPr/>
      <dgm:t>
        <a:bodyPr/>
        <a:lstStyle/>
        <a:p>
          <a:endParaRPr lang="en-US"/>
        </a:p>
      </dgm:t>
    </dgm:pt>
    <dgm:pt modelId="{400F7929-E3E8-4489-9086-3C963A83BE37}" type="sibTrans" cxnId="{E2DF32C6-EDE7-4CF9-9178-9E11DBA9D23C}">
      <dgm:prSet/>
      <dgm:spPr/>
      <dgm:t>
        <a:bodyPr/>
        <a:lstStyle/>
        <a:p>
          <a:endParaRPr lang="en-US"/>
        </a:p>
      </dgm:t>
    </dgm:pt>
    <dgm:pt modelId="{40AFF5B7-238E-4E09-8C14-16757A39BABD}">
      <dgm:prSet/>
      <dgm:spPr/>
      <dgm:t>
        <a:bodyPr/>
        <a:lstStyle/>
        <a:p>
          <a:r>
            <a:rPr lang="pl-PL"/>
            <a:t>VPN</a:t>
          </a:r>
          <a:endParaRPr lang="en-US"/>
        </a:p>
      </dgm:t>
    </dgm:pt>
    <dgm:pt modelId="{19404BEE-6471-421E-B5E5-5FE06DBCC425}" type="parTrans" cxnId="{4C59CE64-D17A-4A9B-8867-149B998D223C}">
      <dgm:prSet/>
      <dgm:spPr/>
      <dgm:t>
        <a:bodyPr/>
        <a:lstStyle/>
        <a:p>
          <a:endParaRPr lang="en-US"/>
        </a:p>
      </dgm:t>
    </dgm:pt>
    <dgm:pt modelId="{3BBDF02C-A207-447A-B6AA-89EDB2695AEF}" type="sibTrans" cxnId="{4C59CE64-D17A-4A9B-8867-149B998D223C}">
      <dgm:prSet/>
      <dgm:spPr/>
      <dgm:t>
        <a:bodyPr/>
        <a:lstStyle/>
        <a:p>
          <a:endParaRPr lang="en-US"/>
        </a:p>
      </dgm:t>
    </dgm:pt>
    <dgm:pt modelId="{5BE0B3C5-1FC5-48D7-A9F7-2C85C0E4C428}" type="pres">
      <dgm:prSet presAssocID="{B56B1B44-45E6-4C32-A1A9-7C2D2F8AF5A6}" presName="root" presStyleCnt="0">
        <dgm:presLayoutVars>
          <dgm:dir/>
          <dgm:resizeHandles val="exact"/>
        </dgm:presLayoutVars>
      </dgm:prSet>
      <dgm:spPr/>
    </dgm:pt>
    <dgm:pt modelId="{D32EE034-3B01-42ED-954A-DF7E15B41D88}" type="pres">
      <dgm:prSet presAssocID="{97860932-3654-4D67-A134-4B5503DD6ACA}" presName="compNode" presStyleCnt="0"/>
      <dgm:spPr/>
    </dgm:pt>
    <dgm:pt modelId="{4062DBBD-0472-4830-B021-F8BFABFDA402}" type="pres">
      <dgm:prSet presAssocID="{97860932-3654-4D67-A134-4B5503DD6ACA}" presName="bgRect" presStyleLbl="bgShp" presStyleIdx="0" presStyleCnt="2"/>
      <dgm:spPr/>
    </dgm:pt>
    <dgm:pt modelId="{B97F038B-9A46-4AEA-9306-5A4FA65B2E27}" type="pres">
      <dgm:prSet presAssocID="{97860932-3654-4D67-A134-4B5503DD6AC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78FD100-E6B2-453D-B28C-00E8B625C783}" type="pres">
      <dgm:prSet presAssocID="{97860932-3654-4D67-A134-4B5503DD6ACA}" presName="spaceRect" presStyleCnt="0"/>
      <dgm:spPr/>
    </dgm:pt>
    <dgm:pt modelId="{9B7B3954-A76C-4262-AF2A-2F7FEB7A4939}" type="pres">
      <dgm:prSet presAssocID="{97860932-3654-4D67-A134-4B5503DD6ACA}" presName="parTx" presStyleLbl="revTx" presStyleIdx="0" presStyleCnt="2">
        <dgm:presLayoutVars>
          <dgm:chMax val="0"/>
          <dgm:chPref val="0"/>
        </dgm:presLayoutVars>
      </dgm:prSet>
      <dgm:spPr/>
    </dgm:pt>
    <dgm:pt modelId="{B18F7C56-1745-498B-8477-89F85E280354}" type="pres">
      <dgm:prSet presAssocID="{400F7929-E3E8-4489-9086-3C963A83BE37}" presName="sibTrans" presStyleCnt="0"/>
      <dgm:spPr/>
    </dgm:pt>
    <dgm:pt modelId="{05A86981-60B7-40E4-A98A-7849A5A5BC03}" type="pres">
      <dgm:prSet presAssocID="{40AFF5B7-238E-4E09-8C14-16757A39BABD}" presName="compNode" presStyleCnt="0"/>
      <dgm:spPr/>
    </dgm:pt>
    <dgm:pt modelId="{75BCE2B0-6627-411F-808F-68FE6C722A92}" type="pres">
      <dgm:prSet presAssocID="{40AFF5B7-238E-4E09-8C14-16757A39BABD}" presName="bgRect" presStyleLbl="bgShp" presStyleIdx="1" presStyleCnt="2"/>
      <dgm:spPr/>
    </dgm:pt>
    <dgm:pt modelId="{4FE7ADD0-28C6-458B-A6F1-47E203BF17C4}" type="pres">
      <dgm:prSet presAssocID="{40AFF5B7-238E-4E09-8C14-16757A39BAB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4F9CBB7-722C-4AD9-B2B8-0B8984ADB629}" type="pres">
      <dgm:prSet presAssocID="{40AFF5B7-238E-4E09-8C14-16757A39BABD}" presName="spaceRect" presStyleCnt="0"/>
      <dgm:spPr/>
    </dgm:pt>
    <dgm:pt modelId="{C3488112-A54E-469A-9169-9330938B6AC3}" type="pres">
      <dgm:prSet presAssocID="{40AFF5B7-238E-4E09-8C14-16757A39BAB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7DE321A-C8C4-4485-A040-1D940E331C51}" type="presOf" srcId="{B56B1B44-45E6-4C32-A1A9-7C2D2F8AF5A6}" destId="{5BE0B3C5-1FC5-48D7-A9F7-2C85C0E4C428}" srcOrd="0" destOrd="0" presId="urn:microsoft.com/office/officeart/2018/2/layout/IconVerticalSolidList"/>
    <dgm:cxn modelId="{4C59CE64-D17A-4A9B-8867-149B998D223C}" srcId="{B56B1B44-45E6-4C32-A1A9-7C2D2F8AF5A6}" destId="{40AFF5B7-238E-4E09-8C14-16757A39BABD}" srcOrd="1" destOrd="0" parTransId="{19404BEE-6471-421E-B5E5-5FE06DBCC425}" sibTransId="{3BBDF02C-A207-447A-B6AA-89EDB2695AEF}"/>
    <dgm:cxn modelId="{76F8FD73-B464-4325-8A5B-67E46CAFC89A}" type="presOf" srcId="{40AFF5B7-238E-4E09-8C14-16757A39BABD}" destId="{C3488112-A54E-469A-9169-9330938B6AC3}" srcOrd="0" destOrd="0" presId="urn:microsoft.com/office/officeart/2018/2/layout/IconVerticalSolidList"/>
    <dgm:cxn modelId="{366E2E79-5FF6-4271-BBF5-ADEF73805107}" type="presOf" srcId="{97860932-3654-4D67-A134-4B5503DD6ACA}" destId="{9B7B3954-A76C-4262-AF2A-2F7FEB7A4939}" srcOrd="0" destOrd="0" presId="urn:microsoft.com/office/officeart/2018/2/layout/IconVerticalSolidList"/>
    <dgm:cxn modelId="{E2DF32C6-EDE7-4CF9-9178-9E11DBA9D23C}" srcId="{B56B1B44-45E6-4C32-A1A9-7C2D2F8AF5A6}" destId="{97860932-3654-4D67-A134-4B5503DD6ACA}" srcOrd="0" destOrd="0" parTransId="{2ABA44DF-5700-4308-9C25-B86E4E4BF8FE}" sibTransId="{400F7929-E3E8-4489-9086-3C963A83BE37}"/>
    <dgm:cxn modelId="{64D50D64-DAB7-455F-AFBB-8F2D2526BF68}" type="presParOf" srcId="{5BE0B3C5-1FC5-48D7-A9F7-2C85C0E4C428}" destId="{D32EE034-3B01-42ED-954A-DF7E15B41D88}" srcOrd="0" destOrd="0" presId="urn:microsoft.com/office/officeart/2018/2/layout/IconVerticalSolidList"/>
    <dgm:cxn modelId="{F76DFA5E-76B3-4DAA-9296-FBD30831C705}" type="presParOf" srcId="{D32EE034-3B01-42ED-954A-DF7E15B41D88}" destId="{4062DBBD-0472-4830-B021-F8BFABFDA402}" srcOrd="0" destOrd="0" presId="urn:microsoft.com/office/officeart/2018/2/layout/IconVerticalSolidList"/>
    <dgm:cxn modelId="{710DD995-E1B6-4A04-BD75-8B7936675AB5}" type="presParOf" srcId="{D32EE034-3B01-42ED-954A-DF7E15B41D88}" destId="{B97F038B-9A46-4AEA-9306-5A4FA65B2E27}" srcOrd="1" destOrd="0" presId="urn:microsoft.com/office/officeart/2018/2/layout/IconVerticalSolidList"/>
    <dgm:cxn modelId="{D72A6A1B-AB6E-43BB-80CC-F135C7B4A2D0}" type="presParOf" srcId="{D32EE034-3B01-42ED-954A-DF7E15B41D88}" destId="{178FD100-E6B2-453D-B28C-00E8B625C783}" srcOrd="2" destOrd="0" presId="urn:microsoft.com/office/officeart/2018/2/layout/IconVerticalSolidList"/>
    <dgm:cxn modelId="{19B0D06F-9949-4969-97D6-C58F7907195A}" type="presParOf" srcId="{D32EE034-3B01-42ED-954A-DF7E15B41D88}" destId="{9B7B3954-A76C-4262-AF2A-2F7FEB7A4939}" srcOrd="3" destOrd="0" presId="urn:microsoft.com/office/officeart/2018/2/layout/IconVerticalSolidList"/>
    <dgm:cxn modelId="{07666ACF-0E5C-497E-B3BA-58636562CFF1}" type="presParOf" srcId="{5BE0B3C5-1FC5-48D7-A9F7-2C85C0E4C428}" destId="{B18F7C56-1745-498B-8477-89F85E280354}" srcOrd="1" destOrd="0" presId="urn:microsoft.com/office/officeart/2018/2/layout/IconVerticalSolidList"/>
    <dgm:cxn modelId="{B0D4969B-2953-4B93-8A0F-BFF16DEBB1DE}" type="presParOf" srcId="{5BE0B3C5-1FC5-48D7-A9F7-2C85C0E4C428}" destId="{05A86981-60B7-40E4-A98A-7849A5A5BC03}" srcOrd="2" destOrd="0" presId="urn:microsoft.com/office/officeart/2018/2/layout/IconVerticalSolidList"/>
    <dgm:cxn modelId="{37C5BAFB-2A5A-4877-974D-990968788E42}" type="presParOf" srcId="{05A86981-60B7-40E4-A98A-7849A5A5BC03}" destId="{75BCE2B0-6627-411F-808F-68FE6C722A92}" srcOrd="0" destOrd="0" presId="urn:microsoft.com/office/officeart/2018/2/layout/IconVerticalSolidList"/>
    <dgm:cxn modelId="{40ABBC8F-1173-4648-87CD-886348829824}" type="presParOf" srcId="{05A86981-60B7-40E4-A98A-7849A5A5BC03}" destId="{4FE7ADD0-28C6-458B-A6F1-47E203BF17C4}" srcOrd="1" destOrd="0" presId="urn:microsoft.com/office/officeart/2018/2/layout/IconVerticalSolidList"/>
    <dgm:cxn modelId="{7398F3D8-543B-4BF7-ADDF-544171B29337}" type="presParOf" srcId="{05A86981-60B7-40E4-A98A-7849A5A5BC03}" destId="{04F9CBB7-722C-4AD9-B2B8-0B8984ADB629}" srcOrd="2" destOrd="0" presId="urn:microsoft.com/office/officeart/2018/2/layout/IconVerticalSolidList"/>
    <dgm:cxn modelId="{B160A20E-AC89-4AED-BE4E-03152F14497F}" type="presParOf" srcId="{05A86981-60B7-40E4-A98A-7849A5A5BC03}" destId="{C3488112-A54E-469A-9169-9330938B6AC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019A7D-185E-4FF2-93E7-85F978CCD06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00FA387-26BB-4151-A479-2BC7CD7B6C33}">
      <dgm:prSet/>
      <dgm:spPr/>
      <dgm:t>
        <a:bodyPr/>
        <a:lstStyle/>
        <a:p>
          <a:r>
            <a:rPr lang="pl-PL"/>
            <a:t>Zarządzalna usługa oferująca kilka opcji przechowywania danych – tabele, bloby, pliki oraz kolejki</a:t>
          </a:r>
          <a:endParaRPr lang="en-US"/>
        </a:p>
      </dgm:t>
    </dgm:pt>
    <dgm:pt modelId="{E28E3820-1F1D-46A8-99F2-9D8067A8CAB5}" type="parTrans" cxnId="{F1E08E95-8BA2-4079-AE28-1E4281743E69}">
      <dgm:prSet/>
      <dgm:spPr/>
      <dgm:t>
        <a:bodyPr/>
        <a:lstStyle/>
        <a:p>
          <a:endParaRPr lang="en-US"/>
        </a:p>
      </dgm:t>
    </dgm:pt>
    <dgm:pt modelId="{0DDE2DE3-7457-45BF-9E13-8CC1FBC6EF79}" type="sibTrans" cxnId="{F1E08E95-8BA2-4079-AE28-1E4281743E69}">
      <dgm:prSet/>
      <dgm:spPr/>
      <dgm:t>
        <a:bodyPr/>
        <a:lstStyle/>
        <a:p>
          <a:endParaRPr lang="en-US"/>
        </a:p>
      </dgm:t>
    </dgm:pt>
    <dgm:pt modelId="{56F9D80E-0BAC-4E0D-83FC-8E46749467E2}">
      <dgm:prSet/>
      <dgm:spPr/>
      <dgm:t>
        <a:bodyPr/>
        <a:lstStyle/>
        <a:p>
          <a:r>
            <a:rPr lang="pl-PL"/>
            <a:t>Zapewnia wysoką dostępność, trwałość, bezpieczeństwo oraz skalowalność</a:t>
          </a:r>
          <a:endParaRPr lang="en-US"/>
        </a:p>
      </dgm:t>
    </dgm:pt>
    <dgm:pt modelId="{50701320-5058-4E84-9B73-DE1CDB8DE28D}" type="parTrans" cxnId="{A77596D2-9CA3-4B3C-B6A0-A914A523A963}">
      <dgm:prSet/>
      <dgm:spPr/>
      <dgm:t>
        <a:bodyPr/>
        <a:lstStyle/>
        <a:p>
          <a:endParaRPr lang="en-US"/>
        </a:p>
      </dgm:t>
    </dgm:pt>
    <dgm:pt modelId="{453E7907-4221-43E0-86E3-3EB7FF810C5E}" type="sibTrans" cxnId="{A77596D2-9CA3-4B3C-B6A0-A914A523A963}">
      <dgm:prSet/>
      <dgm:spPr/>
      <dgm:t>
        <a:bodyPr/>
        <a:lstStyle/>
        <a:p>
          <a:endParaRPr lang="en-US"/>
        </a:p>
      </dgm:t>
    </dgm:pt>
    <dgm:pt modelId="{F06BCEA3-9EB9-4790-BAAC-2B6C9492BAA1}" type="pres">
      <dgm:prSet presAssocID="{B8019A7D-185E-4FF2-93E7-85F978CCD069}" presName="linear" presStyleCnt="0">
        <dgm:presLayoutVars>
          <dgm:animLvl val="lvl"/>
          <dgm:resizeHandles val="exact"/>
        </dgm:presLayoutVars>
      </dgm:prSet>
      <dgm:spPr/>
    </dgm:pt>
    <dgm:pt modelId="{670BBB15-40DC-4E56-96D2-64E9383A97EA}" type="pres">
      <dgm:prSet presAssocID="{900FA387-26BB-4151-A479-2BC7CD7B6C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5ACDB7-483E-430F-B27D-30340848C58E}" type="pres">
      <dgm:prSet presAssocID="{0DDE2DE3-7457-45BF-9E13-8CC1FBC6EF79}" presName="spacer" presStyleCnt="0"/>
      <dgm:spPr/>
    </dgm:pt>
    <dgm:pt modelId="{3A89F6D6-0BEA-4EDF-9E22-16BCF5E1CE19}" type="pres">
      <dgm:prSet presAssocID="{56F9D80E-0BAC-4E0D-83FC-8E46749467E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3430C27-0B94-4994-A22D-1709B4159991}" type="presOf" srcId="{56F9D80E-0BAC-4E0D-83FC-8E46749467E2}" destId="{3A89F6D6-0BEA-4EDF-9E22-16BCF5E1CE19}" srcOrd="0" destOrd="0" presId="urn:microsoft.com/office/officeart/2005/8/layout/vList2"/>
    <dgm:cxn modelId="{D3FBFA8C-770A-4AB3-B736-6BB5FE93BAA0}" type="presOf" srcId="{B8019A7D-185E-4FF2-93E7-85F978CCD069}" destId="{F06BCEA3-9EB9-4790-BAAC-2B6C9492BAA1}" srcOrd="0" destOrd="0" presId="urn:microsoft.com/office/officeart/2005/8/layout/vList2"/>
    <dgm:cxn modelId="{F1E08E95-8BA2-4079-AE28-1E4281743E69}" srcId="{B8019A7D-185E-4FF2-93E7-85F978CCD069}" destId="{900FA387-26BB-4151-A479-2BC7CD7B6C33}" srcOrd="0" destOrd="0" parTransId="{E28E3820-1F1D-46A8-99F2-9D8067A8CAB5}" sibTransId="{0DDE2DE3-7457-45BF-9E13-8CC1FBC6EF79}"/>
    <dgm:cxn modelId="{10FE76B5-D951-4FDC-8250-DF3478470411}" type="presOf" srcId="{900FA387-26BB-4151-A479-2BC7CD7B6C33}" destId="{670BBB15-40DC-4E56-96D2-64E9383A97EA}" srcOrd="0" destOrd="0" presId="urn:microsoft.com/office/officeart/2005/8/layout/vList2"/>
    <dgm:cxn modelId="{A77596D2-9CA3-4B3C-B6A0-A914A523A963}" srcId="{B8019A7D-185E-4FF2-93E7-85F978CCD069}" destId="{56F9D80E-0BAC-4E0D-83FC-8E46749467E2}" srcOrd="1" destOrd="0" parTransId="{50701320-5058-4E84-9B73-DE1CDB8DE28D}" sibTransId="{453E7907-4221-43E0-86E3-3EB7FF810C5E}"/>
    <dgm:cxn modelId="{615A09E8-2130-4F0C-9BDD-26E3851D9F9D}" type="presParOf" srcId="{F06BCEA3-9EB9-4790-BAAC-2B6C9492BAA1}" destId="{670BBB15-40DC-4E56-96D2-64E9383A97EA}" srcOrd="0" destOrd="0" presId="urn:microsoft.com/office/officeart/2005/8/layout/vList2"/>
    <dgm:cxn modelId="{C08DAF5E-782E-4DD4-915C-EC5581ACA07E}" type="presParOf" srcId="{F06BCEA3-9EB9-4790-BAAC-2B6C9492BAA1}" destId="{935ACDB7-483E-430F-B27D-30340848C58E}" srcOrd="1" destOrd="0" presId="urn:microsoft.com/office/officeart/2005/8/layout/vList2"/>
    <dgm:cxn modelId="{211F4808-054E-4073-BD62-21171DCB510F}" type="presParOf" srcId="{F06BCEA3-9EB9-4790-BAAC-2B6C9492BAA1}" destId="{3A89F6D6-0BEA-4EDF-9E22-16BCF5E1CE1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B43A4C-45D2-436F-9E99-F2050B6E1BB9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523FE20-9025-4DA1-A010-A8BA1EF6A199}">
      <dgm:prSet/>
      <dgm:spPr/>
      <dgm:t>
        <a:bodyPr/>
        <a:lstStyle/>
        <a:p>
          <a:r>
            <a:rPr lang="pl-PL"/>
            <a:t>Usługa do przechowywania ustrukturyzowanych nierelacyjnych danych</a:t>
          </a:r>
          <a:endParaRPr lang="en-US"/>
        </a:p>
      </dgm:t>
    </dgm:pt>
    <dgm:pt modelId="{EB23ACEE-814F-4187-BD05-7502E73471A0}" type="parTrans" cxnId="{598667B7-68C7-48F1-B6A4-CB22DD1DFF16}">
      <dgm:prSet/>
      <dgm:spPr/>
      <dgm:t>
        <a:bodyPr/>
        <a:lstStyle/>
        <a:p>
          <a:endParaRPr lang="en-US"/>
        </a:p>
      </dgm:t>
    </dgm:pt>
    <dgm:pt modelId="{6262E0A4-508F-4A2C-A84D-E583CD250878}" type="sibTrans" cxnId="{598667B7-68C7-48F1-B6A4-CB22DD1DFF16}">
      <dgm:prSet/>
      <dgm:spPr/>
      <dgm:t>
        <a:bodyPr/>
        <a:lstStyle/>
        <a:p>
          <a:endParaRPr lang="en-US"/>
        </a:p>
      </dgm:t>
    </dgm:pt>
    <dgm:pt modelId="{272EC55D-A00B-497F-9F57-F22088007F0F}">
      <dgm:prSet/>
      <dgm:spPr/>
      <dgm:t>
        <a:bodyPr/>
        <a:lstStyle/>
        <a:p>
          <a:r>
            <a:rPr lang="pl-PL"/>
            <a:t>Baza danych typu NoSQL, key/value</a:t>
          </a:r>
          <a:endParaRPr lang="en-US"/>
        </a:p>
      </dgm:t>
    </dgm:pt>
    <dgm:pt modelId="{C8AD4622-A1FF-4F8C-B7C6-90DB612A630A}" type="parTrans" cxnId="{B0FF95AD-3802-4AED-8282-81827ACBF7F1}">
      <dgm:prSet/>
      <dgm:spPr/>
      <dgm:t>
        <a:bodyPr/>
        <a:lstStyle/>
        <a:p>
          <a:endParaRPr lang="en-US"/>
        </a:p>
      </dgm:t>
    </dgm:pt>
    <dgm:pt modelId="{33C89029-8A95-475B-B740-329B01BD5B98}" type="sibTrans" cxnId="{B0FF95AD-3802-4AED-8282-81827ACBF7F1}">
      <dgm:prSet/>
      <dgm:spPr/>
      <dgm:t>
        <a:bodyPr/>
        <a:lstStyle/>
        <a:p>
          <a:endParaRPr lang="en-US"/>
        </a:p>
      </dgm:t>
    </dgm:pt>
    <dgm:pt modelId="{A4DD733A-C09F-40C6-9368-6323819C8918}">
      <dgm:prSet/>
      <dgm:spPr/>
      <dgm:t>
        <a:bodyPr/>
        <a:lstStyle/>
        <a:p>
          <a:r>
            <a:rPr lang="pl-PL"/>
            <a:t>Nie wymaga schematu, dostosowuje się do danych przechowywanych w tabelach</a:t>
          </a:r>
          <a:endParaRPr lang="en-US"/>
        </a:p>
      </dgm:t>
    </dgm:pt>
    <dgm:pt modelId="{F89D6EF1-5488-42E8-AB24-B7C988BE413D}" type="parTrans" cxnId="{45D466F5-964D-4644-9479-5B45E06490D4}">
      <dgm:prSet/>
      <dgm:spPr/>
      <dgm:t>
        <a:bodyPr/>
        <a:lstStyle/>
        <a:p>
          <a:endParaRPr lang="en-US"/>
        </a:p>
      </dgm:t>
    </dgm:pt>
    <dgm:pt modelId="{5D6EA86F-5C70-45C7-9992-7D2DBEB06CEB}" type="sibTrans" cxnId="{45D466F5-964D-4644-9479-5B45E06490D4}">
      <dgm:prSet/>
      <dgm:spPr/>
      <dgm:t>
        <a:bodyPr/>
        <a:lstStyle/>
        <a:p>
          <a:endParaRPr lang="en-US"/>
        </a:p>
      </dgm:t>
    </dgm:pt>
    <dgm:pt modelId="{D5D2CEFE-FE28-4019-A492-03433C415D24}">
      <dgm:prSet/>
      <dgm:spPr/>
      <dgm:t>
        <a:bodyPr/>
        <a:lstStyle/>
        <a:p>
          <a:r>
            <a:rPr lang="pl-PL"/>
            <a:t>Pozwala na dostęp do danych za pomocą protokołu OData</a:t>
          </a:r>
          <a:endParaRPr lang="en-US"/>
        </a:p>
      </dgm:t>
    </dgm:pt>
    <dgm:pt modelId="{D26CF66B-B578-4D1F-8B2F-EE82B1599DF4}" type="parTrans" cxnId="{7ABC9A56-DBD5-408A-9E31-6A6C4FD01332}">
      <dgm:prSet/>
      <dgm:spPr/>
      <dgm:t>
        <a:bodyPr/>
        <a:lstStyle/>
        <a:p>
          <a:endParaRPr lang="en-US"/>
        </a:p>
      </dgm:t>
    </dgm:pt>
    <dgm:pt modelId="{1677B73D-B421-44B9-AC20-7220FAFC67A8}" type="sibTrans" cxnId="{7ABC9A56-DBD5-408A-9E31-6A6C4FD01332}">
      <dgm:prSet/>
      <dgm:spPr/>
      <dgm:t>
        <a:bodyPr/>
        <a:lstStyle/>
        <a:p>
          <a:endParaRPr lang="en-US"/>
        </a:p>
      </dgm:t>
    </dgm:pt>
    <dgm:pt modelId="{F1CE2AB1-6611-4708-AB78-62BC16606914}" type="pres">
      <dgm:prSet presAssocID="{9DB43A4C-45D2-436F-9E99-F2050B6E1BB9}" presName="matrix" presStyleCnt="0">
        <dgm:presLayoutVars>
          <dgm:chMax val="1"/>
          <dgm:dir/>
          <dgm:resizeHandles val="exact"/>
        </dgm:presLayoutVars>
      </dgm:prSet>
      <dgm:spPr/>
    </dgm:pt>
    <dgm:pt modelId="{FBF4EB67-61BE-487D-9B79-AE0AC1FDD668}" type="pres">
      <dgm:prSet presAssocID="{9DB43A4C-45D2-436F-9E99-F2050B6E1BB9}" presName="diamond" presStyleLbl="bgShp" presStyleIdx="0" presStyleCnt="1"/>
      <dgm:spPr/>
    </dgm:pt>
    <dgm:pt modelId="{B8E66297-0978-4F43-B0CA-104A9A8B6BDA}" type="pres">
      <dgm:prSet presAssocID="{9DB43A4C-45D2-436F-9E99-F2050B6E1BB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3649617-2078-4B50-AEA9-F463664D6F43}" type="pres">
      <dgm:prSet presAssocID="{9DB43A4C-45D2-436F-9E99-F2050B6E1BB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F9D21D2-8314-4203-886A-B33B5D8BD644}" type="pres">
      <dgm:prSet presAssocID="{9DB43A4C-45D2-436F-9E99-F2050B6E1BB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4AD2FAF-9CBC-4C7D-BCF2-EB3E4DE10616}" type="pres">
      <dgm:prSet presAssocID="{9DB43A4C-45D2-436F-9E99-F2050B6E1BB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079D73C-580B-456A-94D1-992E7AC3B01D}" type="presOf" srcId="{5523FE20-9025-4DA1-A010-A8BA1EF6A199}" destId="{B8E66297-0978-4F43-B0CA-104A9A8B6BDA}" srcOrd="0" destOrd="0" presId="urn:microsoft.com/office/officeart/2005/8/layout/matrix3"/>
    <dgm:cxn modelId="{D4C5A367-2F11-4EDF-B605-B009FC1118F8}" type="presOf" srcId="{D5D2CEFE-FE28-4019-A492-03433C415D24}" destId="{94AD2FAF-9CBC-4C7D-BCF2-EB3E4DE10616}" srcOrd="0" destOrd="0" presId="urn:microsoft.com/office/officeart/2005/8/layout/matrix3"/>
    <dgm:cxn modelId="{7ABC9A56-DBD5-408A-9E31-6A6C4FD01332}" srcId="{9DB43A4C-45D2-436F-9E99-F2050B6E1BB9}" destId="{D5D2CEFE-FE28-4019-A492-03433C415D24}" srcOrd="3" destOrd="0" parTransId="{D26CF66B-B578-4D1F-8B2F-EE82B1599DF4}" sibTransId="{1677B73D-B421-44B9-AC20-7220FAFC67A8}"/>
    <dgm:cxn modelId="{B0FF95AD-3802-4AED-8282-81827ACBF7F1}" srcId="{9DB43A4C-45D2-436F-9E99-F2050B6E1BB9}" destId="{272EC55D-A00B-497F-9F57-F22088007F0F}" srcOrd="1" destOrd="0" parTransId="{C8AD4622-A1FF-4F8C-B7C6-90DB612A630A}" sibTransId="{33C89029-8A95-475B-B740-329B01BD5B98}"/>
    <dgm:cxn modelId="{598667B7-68C7-48F1-B6A4-CB22DD1DFF16}" srcId="{9DB43A4C-45D2-436F-9E99-F2050B6E1BB9}" destId="{5523FE20-9025-4DA1-A010-A8BA1EF6A199}" srcOrd="0" destOrd="0" parTransId="{EB23ACEE-814F-4187-BD05-7502E73471A0}" sibTransId="{6262E0A4-508F-4A2C-A84D-E583CD250878}"/>
    <dgm:cxn modelId="{68A0AACC-92E2-463A-8282-A2E95F5F792F}" type="presOf" srcId="{272EC55D-A00B-497F-9F57-F22088007F0F}" destId="{A3649617-2078-4B50-AEA9-F463664D6F43}" srcOrd="0" destOrd="0" presId="urn:microsoft.com/office/officeart/2005/8/layout/matrix3"/>
    <dgm:cxn modelId="{293383D1-7439-445B-80BF-4219101A64DB}" type="presOf" srcId="{9DB43A4C-45D2-436F-9E99-F2050B6E1BB9}" destId="{F1CE2AB1-6611-4708-AB78-62BC16606914}" srcOrd="0" destOrd="0" presId="urn:microsoft.com/office/officeart/2005/8/layout/matrix3"/>
    <dgm:cxn modelId="{45D466F5-964D-4644-9479-5B45E06490D4}" srcId="{9DB43A4C-45D2-436F-9E99-F2050B6E1BB9}" destId="{A4DD733A-C09F-40C6-9368-6323819C8918}" srcOrd="2" destOrd="0" parTransId="{F89D6EF1-5488-42E8-AB24-B7C988BE413D}" sibTransId="{5D6EA86F-5C70-45C7-9992-7D2DBEB06CEB}"/>
    <dgm:cxn modelId="{B8CCEBFA-B109-4603-B275-DD2E184463EA}" type="presOf" srcId="{A4DD733A-C09F-40C6-9368-6323819C8918}" destId="{2F9D21D2-8314-4203-886A-B33B5D8BD644}" srcOrd="0" destOrd="0" presId="urn:microsoft.com/office/officeart/2005/8/layout/matrix3"/>
    <dgm:cxn modelId="{7CA0F6FE-0320-4C88-A0BA-50C3FAA1394F}" type="presParOf" srcId="{F1CE2AB1-6611-4708-AB78-62BC16606914}" destId="{FBF4EB67-61BE-487D-9B79-AE0AC1FDD668}" srcOrd="0" destOrd="0" presId="urn:microsoft.com/office/officeart/2005/8/layout/matrix3"/>
    <dgm:cxn modelId="{4C2C7DB5-6441-40C6-89E0-E54F36753AA1}" type="presParOf" srcId="{F1CE2AB1-6611-4708-AB78-62BC16606914}" destId="{B8E66297-0978-4F43-B0CA-104A9A8B6BDA}" srcOrd="1" destOrd="0" presId="urn:microsoft.com/office/officeart/2005/8/layout/matrix3"/>
    <dgm:cxn modelId="{0B7D9582-FEE2-4F97-BFDB-391CA332A167}" type="presParOf" srcId="{F1CE2AB1-6611-4708-AB78-62BC16606914}" destId="{A3649617-2078-4B50-AEA9-F463664D6F43}" srcOrd="2" destOrd="0" presId="urn:microsoft.com/office/officeart/2005/8/layout/matrix3"/>
    <dgm:cxn modelId="{F1548D56-AFF1-4D65-849B-84D5CF6B42F4}" type="presParOf" srcId="{F1CE2AB1-6611-4708-AB78-62BC16606914}" destId="{2F9D21D2-8314-4203-886A-B33B5D8BD644}" srcOrd="3" destOrd="0" presId="urn:microsoft.com/office/officeart/2005/8/layout/matrix3"/>
    <dgm:cxn modelId="{3789F3AF-AA39-4C8E-BAB9-502E9D8AB38C}" type="presParOf" srcId="{F1CE2AB1-6611-4708-AB78-62BC16606914}" destId="{94AD2FAF-9CBC-4C7D-BCF2-EB3E4DE1061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3C679D-6F51-4C45-9066-442E45C956B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98E8470-DBDE-4F61-BD60-E48EBE84DBEC}">
      <dgm:prSet/>
      <dgm:spPr/>
      <dgm:t>
        <a:bodyPr/>
        <a:lstStyle/>
        <a:p>
          <a:r>
            <a:rPr lang="pl-PL"/>
            <a:t>Usługa do przechowywania dużej ilości wiadomości w ramach kolejki</a:t>
          </a:r>
          <a:endParaRPr lang="en-US"/>
        </a:p>
      </dgm:t>
    </dgm:pt>
    <dgm:pt modelId="{CA2ED77E-452D-4BD8-93A1-6AC7B8682980}" type="parTrans" cxnId="{2662698A-A45F-4425-B54D-3DDCFCEFEA0A}">
      <dgm:prSet/>
      <dgm:spPr/>
      <dgm:t>
        <a:bodyPr/>
        <a:lstStyle/>
        <a:p>
          <a:endParaRPr lang="en-US"/>
        </a:p>
      </dgm:t>
    </dgm:pt>
    <dgm:pt modelId="{211BC51B-FA10-430D-AC4A-07601C20365E}" type="sibTrans" cxnId="{2662698A-A45F-4425-B54D-3DDCFCEFEA0A}">
      <dgm:prSet/>
      <dgm:spPr/>
      <dgm:t>
        <a:bodyPr/>
        <a:lstStyle/>
        <a:p>
          <a:endParaRPr lang="en-US"/>
        </a:p>
      </dgm:t>
    </dgm:pt>
    <dgm:pt modelId="{BEF575F9-05BC-444A-BD9F-EE2D082C46A6}">
      <dgm:prSet/>
      <dgm:spPr/>
      <dgm:t>
        <a:bodyPr/>
        <a:lstStyle/>
        <a:p>
          <a:r>
            <a:rPr lang="pl-PL"/>
            <a:t>Limit wielkości wiadomości – 64KB</a:t>
          </a:r>
          <a:endParaRPr lang="en-US"/>
        </a:p>
      </dgm:t>
    </dgm:pt>
    <dgm:pt modelId="{971191C5-926D-4486-87AA-B74328302935}" type="parTrans" cxnId="{16ED7F4F-318E-402C-B175-781DD148B8C9}">
      <dgm:prSet/>
      <dgm:spPr/>
      <dgm:t>
        <a:bodyPr/>
        <a:lstStyle/>
        <a:p>
          <a:endParaRPr lang="en-US"/>
        </a:p>
      </dgm:t>
    </dgm:pt>
    <dgm:pt modelId="{B59B7A80-A00F-4B0E-9248-94A6281C5563}" type="sibTrans" cxnId="{16ED7F4F-318E-402C-B175-781DD148B8C9}">
      <dgm:prSet/>
      <dgm:spPr/>
      <dgm:t>
        <a:bodyPr/>
        <a:lstStyle/>
        <a:p>
          <a:endParaRPr lang="en-US"/>
        </a:p>
      </dgm:t>
    </dgm:pt>
    <dgm:pt modelId="{27F9AA42-8780-4410-BF71-649E7C9A64FA}">
      <dgm:prSet/>
      <dgm:spPr/>
      <dgm:t>
        <a:bodyPr/>
        <a:lstStyle/>
        <a:p>
          <a:r>
            <a:rPr lang="pl-PL"/>
            <a:t>Używana zwykle aby procesować dane asynchronicznie</a:t>
          </a:r>
          <a:endParaRPr lang="en-US"/>
        </a:p>
      </dgm:t>
    </dgm:pt>
    <dgm:pt modelId="{3A654806-3FE3-4DA6-88C6-722ACBEA6E24}" type="parTrans" cxnId="{AF0DED44-9C04-4CC1-B72E-3FDFBD400740}">
      <dgm:prSet/>
      <dgm:spPr/>
      <dgm:t>
        <a:bodyPr/>
        <a:lstStyle/>
        <a:p>
          <a:endParaRPr lang="en-US"/>
        </a:p>
      </dgm:t>
    </dgm:pt>
    <dgm:pt modelId="{A97CD328-6CC1-403B-97A2-E4EA467A54C7}" type="sibTrans" cxnId="{AF0DED44-9C04-4CC1-B72E-3FDFBD400740}">
      <dgm:prSet/>
      <dgm:spPr/>
      <dgm:t>
        <a:bodyPr/>
        <a:lstStyle/>
        <a:p>
          <a:endParaRPr lang="en-US"/>
        </a:p>
      </dgm:t>
    </dgm:pt>
    <dgm:pt modelId="{996B3C00-B8E7-4F5A-BD81-72B95D87DE85}" type="pres">
      <dgm:prSet presAssocID="{733C679D-6F51-4C45-9066-442E45C956BD}" presName="linear" presStyleCnt="0">
        <dgm:presLayoutVars>
          <dgm:animLvl val="lvl"/>
          <dgm:resizeHandles val="exact"/>
        </dgm:presLayoutVars>
      </dgm:prSet>
      <dgm:spPr/>
    </dgm:pt>
    <dgm:pt modelId="{1D82CD33-195B-4B54-B1A9-9C77642DB810}" type="pres">
      <dgm:prSet presAssocID="{A98E8470-DBDE-4F61-BD60-E48EBE84DBE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5D8B457-E496-4D71-B891-6E1CCF9730B3}" type="pres">
      <dgm:prSet presAssocID="{211BC51B-FA10-430D-AC4A-07601C20365E}" presName="spacer" presStyleCnt="0"/>
      <dgm:spPr/>
    </dgm:pt>
    <dgm:pt modelId="{2F2BB310-D18D-4EAA-A429-F708844C2612}" type="pres">
      <dgm:prSet presAssocID="{BEF575F9-05BC-444A-BD9F-EE2D082C46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49147B-F4DA-48A2-B9AA-945596259352}" type="pres">
      <dgm:prSet presAssocID="{B59B7A80-A00F-4B0E-9248-94A6281C5563}" presName="spacer" presStyleCnt="0"/>
      <dgm:spPr/>
    </dgm:pt>
    <dgm:pt modelId="{8F389DB1-7A0F-4BF4-84E0-948216235CB6}" type="pres">
      <dgm:prSet presAssocID="{27F9AA42-8780-4410-BF71-649E7C9A64F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6907F24-D377-45E8-92CD-F15B303ECE25}" type="presOf" srcId="{27F9AA42-8780-4410-BF71-649E7C9A64FA}" destId="{8F389DB1-7A0F-4BF4-84E0-948216235CB6}" srcOrd="0" destOrd="0" presId="urn:microsoft.com/office/officeart/2005/8/layout/vList2"/>
    <dgm:cxn modelId="{E69FD32F-5FC8-4A85-B59A-1A8513856E1A}" type="presOf" srcId="{733C679D-6F51-4C45-9066-442E45C956BD}" destId="{996B3C00-B8E7-4F5A-BD81-72B95D87DE85}" srcOrd="0" destOrd="0" presId="urn:microsoft.com/office/officeart/2005/8/layout/vList2"/>
    <dgm:cxn modelId="{AF0DED44-9C04-4CC1-B72E-3FDFBD400740}" srcId="{733C679D-6F51-4C45-9066-442E45C956BD}" destId="{27F9AA42-8780-4410-BF71-649E7C9A64FA}" srcOrd="2" destOrd="0" parTransId="{3A654806-3FE3-4DA6-88C6-722ACBEA6E24}" sibTransId="{A97CD328-6CC1-403B-97A2-E4EA467A54C7}"/>
    <dgm:cxn modelId="{16ED7F4F-318E-402C-B175-781DD148B8C9}" srcId="{733C679D-6F51-4C45-9066-442E45C956BD}" destId="{BEF575F9-05BC-444A-BD9F-EE2D082C46A6}" srcOrd="1" destOrd="0" parTransId="{971191C5-926D-4486-87AA-B74328302935}" sibTransId="{B59B7A80-A00F-4B0E-9248-94A6281C5563}"/>
    <dgm:cxn modelId="{3537D989-FD78-4149-A2BE-8A788DF0E73B}" type="presOf" srcId="{BEF575F9-05BC-444A-BD9F-EE2D082C46A6}" destId="{2F2BB310-D18D-4EAA-A429-F708844C2612}" srcOrd="0" destOrd="0" presId="urn:microsoft.com/office/officeart/2005/8/layout/vList2"/>
    <dgm:cxn modelId="{2662698A-A45F-4425-B54D-3DDCFCEFEA0A}" srcId="{733C679D-6F51-4C45-9066-442E45C956BD}" destId="{A98E8470-DBDE-4F61-BD60-E48EBE84DBEC}" srcOrd="0" destOrd="0" parTransId="{CA2ED77E-452D-4BD8-93A1-6AC7B8682980}" sibTransId="{211BC51B-FA10-430D-AC4A-07601C20365E}"/>
    <dgm:cxn modelId="{A05FFAE8-88C0-4E44-8A6A-9CE740A0F95C}" type="presOf" srcId="{A98E8470-DBDE-4F61-BD60-E48EBE84DBEC}" destId="{1D82CD33-195B-4B54-B1A9-9C77642DB810}" srcOrd="0" destOrd="0" presId="urn:microsoft.com/office/officeart/2005/8/layout/vList2"/>
    <dgm:cxn modelId="{FE1E33F0-074A-429D-951F-4D9F7EFDEFE4}" type="presParOf" srcId="{996B3C00-B8E7-4F5A-BD81-72B95D87DE85}" destId="{1D82CD33-195B-4B54-B1A9-9C77642DB810}" srcOrd="0" destOrd="0" presId="urn:microsoft.com/office/officeart/2005/8/layout/vList2"/>
    <dgm:cxn modelId="{CC05F4B4-40C3-4B44-A32B-D06273A8BACA}" type="presParOf" srcId="{996B3C00-B8E7-4F5A-BD81-72B95D87DE85}" destId="{35D8B457-E496-4D71-B891-6E1CCF9730B3}" srcOrd="1" destOrd="0" presId="urn:microsoft.com/office/officeart/2005/8/layout/vList2"/>
    <dgm:cxn modelId="{64E3FE82-793D-4CDE-88C8-F87C00446515}" type="presParOf" srcId="{996B3C00-B8E7-4F5A-BD81-72B95D87DE85}" destId="{2F2BB310-D18D-4EAA-A429-F708844C2612}" srcOrd="2" destOrd="0" presId="urn:microsoft.com/office/officeart/2005/8/layout/vList2"/>
    <dgm:cxn modelId="{F4CC7E64-364E-4D34-A57A-E998DB874C88}" type="presParOf" srcId="{996B3C00-B8E7-4F5A-BD81-72B95D87DE85}" destId="{D449147B-F4DA-48A2-B9AA-945596259352}" srcOrd="3" destOrd="0" presId="urn:microsoft.com/office/officeart/2005/8/layout/vList2"/>
    <dgm:cxn modelId="{3A733A6A-0073-4DF0-B789-C43BA6729FA2}" type="presParOf" srcId="{996B3C00-B8E7-4F5A-BD81-72B95D87DE85}" destId="{8F389DB1-7A0F-4BF4-84E0-948216235CB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FFA1DB-1DE5-4298-997F-73326D1AD7EC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6EA2642-7E22-41BF-A2C6-45A431D0CC91}">
      <dgm:prSet/>
      <dgm:spPr/>
      <dgm:t>
        <a:bodyPr/>
        <a:lstStyle/>
        <a:p>
          <a:r>
            <a:rPr lang="pl-PL"/>
            <a:t>Proces odtwarzania usługi w przypadku awarii</a:t>
          </a:r>
          <a:endParaRPr lang="en-US"/>
        </a:p>
      </dgm:t>
    </dgm:pt>
    <dgm:pt modelId="{628198C5-3DBF-410F-B25C-D587F8FF6406}" type="parTrans" cxnId="{387B9CA6-5BDF-4E7D-BB2C-96C4A26CCF4B}">
      <dgm:prSet/>
      <dgm:spPr/>
      <dgm:t>
        <a:bodyPr/>
        <a:lstStyle/>
        <a:p>
          <a:endParaRPr lang="en-US"/>
        </a:p>
      </dgm:t>
    </dgm:pt>
    <dgm:pt modelId="{961FCFE2-724D-4959-9501-692F970EE81E}" type="sibTrans" cxnId="{387B9CA6-5BDF-4E7D-BB2C-96C4A26CCF4B}">
      <dgm:prSet/>
      <dgm:spPr/>
      <dgm:t>
        <a:bodyPr/>
        <a:lstStyle/>
        <a:p>
          <a:endParaRPr lang="en-US"/>
        </a:p>
      </dgm:t>
    </dgm:pt>
    <dgm:pt modelId="{2E96E1A2-B8EA-420A-8AE2-1CB54EE0E9D6}">
      <dgm:prSet/>
      <dgm:spPr/>
      <dgm:t>
        <a:bodyPr/>
        <a:lstStyle/>
        <a:p>
          <a:r>
            <a:rPr lang="pl-PL"/>
            <a:t>Opiera się o zdefiniowanie dwóch parametrów:</a:t>
          </a:r>
          <a:endParaRPr lang="en-US"/>
        </a:p>
      </dgm:t>
    </dgm:pt>
    <dgm:pt modelId="{094656ED-12C4-49DA-9C71-32D87BC4CE88}" type="parTrans" cxnId="{8ECAF80F-4595-4DFA-87C6-00C006323998}">
      <dgm:prSet/>
      <dgm:spPr/>
      <dgm:t>
        <a:bodyPr/>
        <a:lstStyle/>
        <a:p>
          <a:endParaRPr lang="en-US"/>
        </a:p>
      </dgm:t>
    </dgm:pt>
    <dgm:pt modelId="{CB6D4E72-FC45-4404-88FC-3493EA3CA20F}" type="sibTrans" cxnId="{8ECAF80F-4595-4DFA-87C6-00C006323998}">
      <dgm:prSet/>
      <dgm:spPr/>
      <dgm:t>
        <a:bodyPr/>
        <a:lstStyle/>
        <a:p>
          <a:endParaRPr lang="en-US"/>
        </a:p>
      </dgm:t>
    </dgm:pt>
    <dgm:pt modelId="{C5AD3836-3125-481A-A1E0-2294A5CF32AC}">
      <dgm:prSet/>
      <dgm:spPr/>
      <dgm:t>
        <a:bodyPr/>
        <a:lstStyle/>
        <a:p>
          <a:r>
            <a:rPr lang="pl-PL" b="1"/>
            <a:t>RTO – </a:t>
          </a:r>
          <a:r>
            <a:rPr lang="pl-PL"/>
            <a:t>Recovery Time Objective – Ile czasu potrzebujemy na odzyskanie kontroli</a:t>
          </a:r>
          <a:endParaRPr lang="en-US"/>
        </a:p>
      </dgm:t>
    </dgm:pt>
    <dgm:pt modelId="{CD5414D9-864B-40F3-9501-B0D5F5ACDCC2}" type="parTrans" cxnId="{9459F31A-498F-465B-9AA0-C4FD1591CACF}">
      <dgm:prSet/>
      <dgm:spPr/>
      <dgm:t>
        <a:bodyPr/>
        <a:lstStyle/>
        <a:p>
          <a:endParaRPr lang="en-US"/>
        </a:p>
      </dgm:t>
    </dgm:pt>
    <dgm:pt modelId="{73EF2B77-1DB8-4403-B3BB-333FB2BBC9CE}" type="sibTrans" cxnId="{9459F31A-498F-465B-9AA0-C4FD1591CACF}">
      <dgm:prSet/>
      <dgm:spPr/>
      <dgm:t>
        <a:bodyPr/>
        <a:lstStyle/>
        <a:p>
          <a:endParaRPr lang="en-US"/>
        </a:p>
      </dgm:t>
    </dgm:pt>
    <dgm:pt modelId="{3086A8F3-D52A-4E72-92F7-6AE9CA09F48B}">
      <dgm:prSet/>
      <dgm:spPr/>
      <dgm:t>
        <a:bodyPr/>
        <a:lstStyle/>
        <a:p>
          <a:r>
            <a:rPr lang="pl-PL" b="1"/>
            <a:t>RPO – </a:t>
          </a:r>
          <a:r>
            <a:rPr lang="pl-PL"/>
            <a:t>Recovery Point Objective – Ile danych możemy utracić w przypadku awarii</a:t>
          </a:r>
          <a:endParaRPr lang="en-US"/>
        </a:p>
      </dgm:t>
    </dgm:pt>
    <dgm:pt modelId="{7732F74A-5DE4-4DA4-AA1A-785A661A61E4}" type="parTrans" cxnId="{9CC966DD-C411-4EC1-A106-DBFBEA94E3BC}">
      <dgm:prSet/>
      <dgm:spPr/>
      <dgm:t>
        <a:bodyPr/>
        <a:lstStyle/>
        <a:p>
          <a:endParaRPr lang="en-US"/>
        </a:p>
      </dgm:t>
    </dgm:pt>
    <dgm:pt modelId="{18C9FBE7-0116-434D-9B19-BDBC78232792}" type="sibTrans" cxnId="{9CC966DD-C411-4EC1-A106-DBFBEA94E3BC}">
      <dgm:prSet/>
      <dgm:spPr/>
      <dgm:t>
        <a:bodyPr/>
        <a:lstStyle/>
        <a:p>
          <a:endParaRPr lang="en-US"/>
        </a:p>
      </dgm:t>
    </dgm:pt>
    <dgm:pt modelId="{4D9CF9FF-E7CF-4DFC-A50B-A553D38FAF4B}" type="pres">
      <dgm:prSet presAssocID="{44FFA1DB-1DE5-4298-997F-73326D1AD7EC}" presName="Name0" presStyleCnt="0">
        <dgm:presLayoutVars>
          <dgm:dir/>
          <dgm:animLvl val="lvl"/>
          <dgm:resizeHandles val="exact"/>
        </dgm:presLayoutVars>
      </dgm:prSet>
      <dgm:spPr/>
    </dgm:pt>
    <dgm:pt modelId="{370677EC-1564-419D-A9D3-0305EC16DD8B}" type="pres">
      <dgm:prSet presAssocID="{2E96E1A2-B8EA-420A-8AE2-1CB54EE0E9D6}" presName="boxAndChildren" presStyleCnt="0"/>
      <dgm:spPr/>
    </dgm:pt>
    <dgm:pt modelId="{3455CDCA-9FD5-47F0-8FE6-EA06089357D9}" type="pres">
      <dgm:prSet presAssocID="{2E96E1A2-B8EA-420A-8AE2-1CB54EE0E9D6}" presName="parentTextBox" presStyleLbl="node1" presStyleIdx="0" presStyleCnt="2"/>
      <dgm:spPr/>
    </dgm:pt>
    <dgm:pt modelId="{6E2C5A66-C273-4166-8A8B-F7EA56839395}" type="pres">
      <dgm:prSet presAssocID="{2E96E1A2-B8EA-420A-8AE2-1CB54EE0E9D6}" presName="entireBox" presStyleLbl="node1" presStyleIdx="0" presStyleCnt="2"/>
      <dgm:spPr/>
    </dgm:pt>
    <dgm:pt modelId="{F5DA7AC0-149F-487C-B7C8-052185671763}" type="pres">
      <dgm:prSet presAssocID="{2E96E1A2-B8EA-420A-8AE2-1CB54EE0E9D6}" presName="descendantBox" presStyleCnt="0"/>
      <dgm:spPr/>
    </dgm:pt>
    <dgm:pt modelId="{22403014-1675-4A18-A1B8-A602CAC4DA04}" type="pres">
      <dgm:prSet presAssocID="{C5AD3836-3125-481A-A1E0-2294A5CF32AC}" presName="childTextBox" presStyleLbl="fgAccFollowNode1" presStyleIdx="0" presStyleCnt="2">
        <dgm:presLayoutVars>
          <dgm:bulletEnabled val="1"/>
        </dgm:presLayoutVars>
      </dgm:prSet>
      <dgm:spPr/>
    </dgm:pt>
    <dgm:pt modelId="{2AD48AC6-686C-47B8-B349-C59C5D89ADC5}" type="pres">
      <dgm:prSet presAssocID="{3086A8F3-D52A-4E72-92F7-6AE9CA09F48B}" presName="childTextBox" presStyleLbl="fgAccFollowNode1" presStyleIdx="1" presStyleCnt="2">
        <dgm:presLayoutVars>
          <dgm:bulletEnabled val="1"/>
        </dgm:presLayoutVars>
      </dgm:prSet>
      <dgm:spPr/>
    </dgm:pt>
    <dgm:pt modelId="{4700D783-5FAF-49B8-827D-E57CB13B7D61}" type="pres">
      <dgm:prSet presAssocID="{961FCFE2-724D-4959-9501-692F970EE81E}" presName="sp" presStyleCnt="0"/>
      <dgm:spPr/>
    </dgm:pt>
    <dgm:pt modelId="{C0DEF585-C342-452A-A916-96AB00655230}" type="pres">
      <dgm:prSet presAssocID="{D6EA2642-7E22-41BF-A2C6-45A431D0CC91}" presName="arrowAndChildren" presStyleCnt="0"/>
      <dgm:spPr/>
    </dgm:pt>
    <dgm:pt modelId="{86879D25-DC1F-4E26-8904-237E2C6D7B26}" type="pres">
      <dgm:prSet presAssocID="{D6EA2642-7E22-41BF-A2C6-45A431D0CC91}" presName="parentTextArrow" presStyleLbl="node1" presStyleIdx="1" presStyleCnt="2"/>
      <dgm:spPr/>
    </dgm:pt>
  </dgm:ptLst>
  <dgm:cxnLst>
    <dgm:cxn modelId="{8ECAF80F-4595-4DFA-87C6-00C006323998}" srcId="{44FFA1DB-1DE5-4298-997F-73326D1AD7EC}" destId="{2E96E1A2-B8EA-420A-8AE2-1CB54EE0E9D6}" srcOrd="1" destOrd="0" parTransId="{094656ED-12C4-49DA-9C71-32D87BC4CE88}" sibTransId="{CB6D4E72-FC45-4404-88FC-3493EA3CA20F}"/>
    <dgm:cxn modelId="{F0861417-6373-4907-BA00-AE292B1ED671}" type="presOf" srcId="{D6EA2642-7E22-41BF-A2C6-45A431D0CC91}" destId="{86879D25-DC1F-4E26-8904-237E2C6D7B26}" srcOrd="0" destOrd="0" presId="urn:microsoft.com/office/officeart/2005/8/layout/process4"/>
    <dgm:cxn modelId="{9459F31A-498F-465B-9AA0-C4FD1591CACF}" srcId="{2E96E1A2-B8EA-420A-8AE2-1CB54EE0E9D6}" destId="{C5AD3836-3125-481A-A1E0-2294A5CF32AC}" srcOrd="0" destOrd="0" parTransId="{CD5414D9-864B-40F3-9501-B0D5F5ACDCC2}" sibTransId="{73EF2B77-1DB8-4403-B3BB-333FB2BBC9CE}"/>
    <dgm:cxn modelId="{E2122D77-5097-488E-959F-3F05DD491A35}" type="presOf" srcId="{2E96E1A2-B8EA-420A-8AE2-1CB54EE0E9D6}" destId="{6E2C5A66-C273-4166-8A8B-F7EA56839395}" srcOrd="1" destOrd="0" presId="urn:microsoft.com/office/officeart/2005/8/layout/process4"/>
    <dgm:cxn modelId="{88A05984-6B40-474D-AC8D-B073D0FA5AFB}" type="presOf" srcId="{44FFA1DB-1DE5-4298-997F-73326D1AD7EC}" destId="{4D9CF9FF-E7CF-4DFC-A50B-A553D38FAF4B}" srcOrd="0" destOrd="0" presId="urn:microsoft.com/office/officeart/2005/8/layout/process4"/>
    <dgm:cxn modelId="{A3D8AE98-2034-4D4A-AEA6-E4C268FDDDFA}" type="presOf" srcId="{C5AD3836-3125-481A-A1E0-2294A5CF32AC}" destId="{22403014-1675-4A18-A1B8-A602CAC4DA04}" srcOrd="0" destOrd="0" presId="urn:microsoft.com/office/officeart/2005/8/layout/process4"/>
    <dgm:cxn modelId="{387B9CA6-5BDF-4E7D-BB2C-96C4A26CCF4B}" srcId="{44FFA1DB-1DE5-4298-997F-73326D1AD7EC}" destId="{D6EA2642-7E22-41BF-A2C6-45A431D0CC91}" srcOrd="0" destOrd="0" parTransId="{628198C5-3DBF-410F-B25C-D587F8FF6406}" sibTransId="{961FCFE2-724D-4959-9501-692F970EE81E}"/>
    <dgm:cxn modelId="{0927EBD8-3A83-47B3-ACD6-26F0952D88FC}" type="presOf" srcId="{2E96E1A2-B8EA-420A-8AE2-1CB54EE0E9D6}" destId="{3455CDCA-9FD5-47F0-8FE6-EA06089357D9}" srcOrd="0" destOrd="0" presId="urn:microsoft.com/office/officeart/2005/8/layout/process4"/>
    <dgm:cxn modelId="{3EF50BDA-1B41-49F2-AAF5-9BB929AA0EE0}" type="presOf" srcId="{3086A8F3-D52A-4E72-92F7-6AE9CA09F48B}" destId="{2AD48AC6-686C-47B8-B349-C59C5D89ADC5}" srcOrd="0" destOrd="0" presId="urn:microsoft.com/office/officeart/2005/8/layout/process4"/>
    <dgm:cxn modelId="{9CC966DD-C411-4EC1-A106-DBFBEA94E3BC}" srcId="{2E96E1A2-B8EA-420A-8AE2-1CB54EE0E9D6}" destId="{3086A8F3-D52A-4E72-92F7-6AE9CA09F48B}" srcOrd="1" destOrd="0" parTransId="{7732F74A-5DE4-4DA4-AA1A-785A661A61E4}" sibTransId="{18C9FBE7-0116-434D-9B19-BDBC78232792}"/>
    <dgm:cxn modelId="{77489A99-AC35-4E7C-8792-C32581DD82C0}" type="presParOf" srcId="{4D9CF9FF-E7CF-4DFC-A50B-A553D38FAF4B}" destId="{370677EC-1564-419D-A9D3-0305EC16DD8B}" srcOrd="0" destOrd="0" presId="urn:microsoft.com/office/officeart/2005/8/layout/process4"/>
    <dgm:cxn modelId="{C4D9EF7E-A30F-4645-A054-05B2A7B04C81}" type="presParOf" srcId="{370677EC-1564-419D-A9D3-0305EC16DD8B}" destId="{3455CDCA-9FD5-47F0-8FE6-EA06089357D9}" srcOrd="0" destOrd="0" presId="urn:microsoft.com/office/officeart/2005/8/layout/process4"/>
    <dgm:cxn modelId="{C51E1507-615F-462E-8DA3-91E8FE8A93F4}" type="presParOf" srcId="{370677EC-1564-419D-A9D3-0305EC16DD8B}" destId="{6E2C5A66-C273-4166-8A8B-F7EA56839395}" srcOrd="1" destOrd="0" presId="urn:microsoft.com/office/officeart/2005/8/layout/process4"/>
    <dgm:cxn modelId="{5B6FC389-0DCC-4011-A118-4A468AE1D480}" type="presParOf" srcId="{370677EC-1564-419D-A9D3-0305EC16DD8B}" destId="{F5DA7AC0-149F-487C-B7C8-052185671763}" srcOrd="2" destOrd="0" presId="urn:microsoft.com/office/officeart/2005/8/layout/process4"/>
    <dgm:cxn modelId="{0602B2DC-88BE-4A0D-AEF8-785E3983361B}" type="presParOf" srcId="{F5DA7AC0-149F-487C-B7C8-052185671763}" destId="{22403014-1675-4A18-A1B8-A602CAC4DA04}" srcOrd="0" destOrd="0" presId="urn:microsoft.com/office/officeart/2005/8/layout/process4"/>
    <dgm:cxn modelId="{6A3BE696-690A-45F7-B42C-9D3AD25789AB}" type="presParOf" srcId="{F5DA7AC0-149F-487C-B7C8-052185671763}" destId="{2AD48AC6-686C-47B8-B349-C59C5D89ADC5}" srcOrd="1" destOrd="0" presId="urn:microsoft.com/office/officeart/2005/8/layout/process4"/>
    <dgm:cxn modelId="{6CA92488-496E-4B32-9A1C-AA77219CBE58}" type="presParOf" srcId="{4D9CF9FF-E7CF-4DFC-A50B-A553D38FAF4B}" destId="{4700D783-5FAF-49B8-827D-E57CB13B7D61}" srcOrd="1" destOrd="0" presId="urn:microsoft.com/office/officeart/2005/8/layout/process4"/>
    <dgm:cxn modelId="{7270347C-D9BC-4EE0-BC7F-D0E5E28C398C}" type="presParOf" srcId="{4D9CF9FF-E7CF-4DFC-A50B-A553D38FAF4B}" destId="{C0DEF585-C342-452A-A916-96AB00655230}" srcOrd="2" destOrd="0" presId="urn:microsoft.com/office/officeart/2005/8/layout/process4"/>
    <dgm:cxn modelId="{CA4C1BA5-ECA7-421C-8188-254280C2720D}" type="presParOf" srcId="{C0DEF585-C342-452A-A916-96AB00655230}" destId="{86879D25-DC1F-4E26-8904-237E2C6D7B2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F9B1A7-7880-4B3F-B70B-E86C0359B9E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850F457-D8A3-4E1D-86FC-5FD1C82C9CE9}">
      <dgm:prSet/>
      <dgm:spPr/>
      <dgm:t>
        <a:bodyPr/>
        <a:lstStyle/>
        <a:p>
          <a:r>
            <a:rPr lang="pl-PL"/>
            <a:t>Proces „przepięcia” usługi pomiędzy regionami</a:t>
          </a:r>
          <a:endParaRPr lang="en-US"/>
        </a:p>
      </dgm:t>
    </dgm:pt>
    <dgm:pt modelId="{28588A40-4A17-49A7-93D0-314D7F00042A}" type="parTrans" cxnId="{E0C766AD-F43A-4595-B2D2-3B88CDE34C83}">
      <dgm:prSet/>
      <dgm:spPr/>
      <dgm:t>
        <a:bodyPr/>
        <a:lstStyle/>
        <a:p>
          <a:endParaRPr lang="en-US"/>
        </a:p>
      </dgm:t>
    </dgm:pt>
    <dgm:pt modelId="{6450BA0F-89AF-481F-939D-AF1684D4B8AC}" type="sibTrans" cxnId="{E0C766AD-F43A-4595-B2D2-3B88CDE34C83}">
      <dgm:prSet/>
      <dgm:spPr/>
      <dgm:t>
        <a:bodyPr/>
        <a:lstStyle/>
        <a:p>
          <a:endParaRPr lang="en-US"/>
        </a:p>
      </dgm:t>
    </dgm:pt>
    <dgm:pt modelId="{D9BCB1AF-D417-4AEE-832F-9C18162FF60B}">
      <dgm:prSet/>
      <dgm:spPr/>
      <dgm:t>
        <a:bodyPr/>
        <a:lstStyle/>
        <a:p>
          <a:r>
            <a:rPr lang="pl-PL"/>
            <a:t>Implementowany na wielu poziomach:</a:t>
          </a:r>
          <a:endParaRPr lang="en-US"/>
        </a:p>
      </dgm:t>
    </dgm:pt>
    <dgm:pt modelId="{282E6774-64C4-47CE-9E8E-CE364E6CF375}" type="parTrans" cxnId="{A7A8BB0F-1305-4DB0-9959-7A903E85D006}">
      <dgm:prSet/>
      <dgm:spPr/>
      <dgm:t>
        <a:bodyPr/>
        <a:lstStyle/>
        <a:p>
          <a:endParaRPr lang="en-US"/>
        </a:p>
      </dgm:t>
    </dgm:pt>
    <dgm:pt modelId="{E18F6CBE-2E81-460F-BE63-27FA1E060C15}" type="sibTrans" cxnId="{A7A8BB0F-1305-4DB0-9959-7A903E85D006}">
      <dgm:prSet/>
      <dgm:spPr/>
      <dgm:t>
        <a:bodyPr/>
        <a:lstStyle/>
        <a:p>
          <a:endParaRPr lang="en-US"/>
        </a:p>
      </dgm:t>
    </dgm:pt>
    <dgm:pt modelId="{59D0AB86-7C7A-49AE-88BF-FF5497A7DD93}">
      <dgm:prSet/>
      <dgm:spPr/>
      <dgm:t>
        <a:bodyPr/>
        <a:lstStyle/>
        <a:p>
          <a:r>
            <a:rPr lang="pl-PL"/>
            <a:t>DNS</a:t>
          </a:r>
          <a:endParaRPr lang="en-US"/>
        </a:p>
      </dgm:t>
    </dgm:pt>
    <dgm:pt modelId="{F98DD225-8D83-4D53-8B53-5B3BE1584A2D}" type="parTrans" cxnId="{F4B64456-EBAE-4B04-A8B5-90D80373C772}">
      <dgm:prSet/>
      <dgm:spPr/>
      <dgm:t>
        <a:bodyPr/>
        <a:lstStyle/>
        <a:p>
          <a:endParaRPr lang="en-US"/>
        </a:p>
      </dgm:t>
    </dgm:pt>
    <dgm:pt modelId="{8AC226DD-0549-4E35-BE70-B9562BDA5152}" type="sibTrans" cxnId="{F4B64456-EBAE-4B04-A8B5-90D80373C772}">
      <dgm:prSet/>
      <dgm:spPr/>
      <dgm:t>
        <a:bodyPr/>
        <a:lstStyle/>
        <a:p>
          <a:endParaRPr lang="en-US"/>
        </a:p>
      </dgm:t>
    </dgm:pt>
    <dgm:pt modelId="{F05262EF-14C9-4D62-AACC-64D6242E1D54}">
      <dgm:prSet/>
      <dgm:spPr/>
      <dgm:t>
        <a:bodyPr/>
        <a:lstStyle/>
        <a:p>
          <a:r>
            <a:rPr lang="pl-PL"/>
            <a:t>Load Balancer</a:t>
          </a:r>
          <a:endParaRPr lang="en-US"/>
        </a:p>
      </dgm:t>
    </dgm:pt>
    <dgm:pt modelId="{D674C524-E81A-4F5D-BAB0-F211C38D6126}" type="parTrans" cxnId="{DE1EB262-890F-46AF-8A5E-BAF5ACA7A01C}">
      <dgm:prSet/>
      <dgm:spPr/>
      <dgm:t>
        <a:bodyPr/>
        <a:lstStyle/>
        <a:p>
          <a:endParaRPr lang="en-US"/>
        </a:p>
      </dgm:t>
    </dgm:pt>
    <dgm:pt modelId="{27A91A21-52AF-4093-87FB-68EC90821D21}" type="sibTrans" cxnId="{DE1EB262-890F-46AF-8A5E-BAF5ACA7A01C}">
      <dgm:prSet/>
      <dgm:spPr/>
      <dgm:t>
        <a:bodyPr/>
        <a:lstStyle/>
        <a:p>
          <a:endParaRPr lang="en-US"/>
        </a:p>
      </dgm:t>
    </dgm:pt>
    <dgm:pt modelId="{0BA88F87-2378-4A72-B5A7-50FC9B271773}">
      <dgm:prSet/>
      <dgm:spPr/>
      <dgm:t>
        <a:bodyPr/>
        <a:lstStyle/>
        <a:p>
          <a:r>
            <a:rPr lang="pl-PL"/>
            <a:t>Aplikacja</a:t>
          </a:r>
          <a:endParaRPr lang="en-US"/>
        </a:p>
      </dgm:t>
    </dgm:pt>
    <dgm:pt modelId="{56C09BD5-52DC-4725-AA61-BC37EB092F32}" type="parTrans" cxnId="{DE0814B7-F5D3-415F-9856-82ABAF445A30}">
      <dgm:prSet/>
      <dgm:spPr/>
      <dgm:t>
        <a:bodyPr/>
        <a:lstStyle/>
        <a:p>
          <a:endParaRPr lang="en-US"/>
        </a:p>
      </dgm:t>
    </dgm:pt>
    <dgm:pt modelId="{5578D0C5-0D29-4079-B824-0DE1073B7331}" type="sibTrans" cxnId="{DE0814B7-F5D3-415F-9856-82ABAF445A30}">
      <dgm:prSet/>
      <dgm:spPr/>
      <dgm:t>
        <a:bodyPr/>
        <a:lstStyle/>
        <a:p>
          <a:endParaRPr lang="en-US"/>
        </a:p>
      </dgm:t>
    </dgm:pt>
    <dgm:pt modelId="{4DA95EB4-5DC0-48BC-95AF-39B77EDE9B38}" type="pres">
      <dgm:prSet presAssocID="{0EF9B1A7-7880-4B3F-B70B-E86C0359B9E5}" presName="Name0" presStyleCnt="0">
        <dgm:presLayoutVars>
          <dgm:dir/>
          <dgm:animLvl val="lvl"/>
          <dgm:resizeHandles val="exact"/>
        </dgm:presLayoutVars>
      </dgm:prSet>
      <dgm:spPr/>
    </dgm:pt>
    <dgm:pt modelId="{F117BC66-0AC4-409B-889B-34D4067F4BAB}" type="pres">
      <dgm:prSet presAssocID="{D9BCB1AF-D417-4AEE-832F-9C18162FF60B}" presName="boxAndChildren" presStyleCnt="0"/>
      <dgm:spPr/>
    </dgm:pt>
    <dgm:pt modelId="{94FB8669-2670-4DEE-90EB-A16205D11661}" type="pres">
      <dgm:prSet presAssocID="{D9BCB1AF-D417-4AEE-832F-9C18162FF60B}" presName="parentTextBox" presStyleLbl="node1" presStyleIdx="0" presStyleCnt="2"/>
      <dgm:spPr/>
    </dgm:pt>
    <dgm:pt modelId="{349F46B2-CEAA-43C0-8619-AB277FFBFB9A}" type="pres">
      <dgm:prSet presAssocID="{D9BCB1AF-D417-4AEE-832F-9C18162FF60B}" presName="entireBox" presStyleLbl="node1" presStyleIdx="0" presStyleCnt="2"/>
      <dgm:spPr/>
    </dgm:pt>
    <dgm:pt modelId="{7F43612C-A4ED-4B52-8BB6-7874D881760A}" type="pres">
      <dgm:prSet presAssocID="{D9BCB1AF-D417-4AEE-832F-9C18162FF60B}" presName="descendantBox" presStyleCnt="0"/>
      <dgm:spPr/>
    </dgm:pt>
    <dgm:pt modelId="{E4EA9349-9C6B-4E4B-A8E6-B38ED11793B9}" type="pres">
      <dgm:prSet presAssocID="{59D0AB86-7C7A-49AE-88BF-FF5497A7DD93}" presName="childTextBox" presStyleLbl="fgAccFollowNode1" presStyleIdx="0" presStyleCnt="3">
        <dgm:presLayoutVars>
          <dgm:bulletEnabled val="1"/>
        </dgm:presLayoutVars>
      </dgm:prSet>
      <dgm:spPr/>
    </dgm:pt>
    <dgm:pt modelId="{B70CFD61-55B0-4DB2-955C-90ABB0612B1B}" type="pres">
      <dgm:prSet presAssocID="{F05262EF-14C9-4D62-AACC-64D6242E1D54}" presName="childTextBox" presStyleLbl="fgAccFollowNode1" presStyleIdx="1" presStyleCnt="3">
        <dgm:presLayoutVars>
          <dgm:bulletEnabled val="1"/>
        </dgm:presLayoutVars>
      </dgm:prSet>
      <dgm:spPr/>
    </dgm:pt>
    <dgm:pt modelId="{A43E3BA6-1500-489D-ACBC-4522D82D5A95}" type="pres">
      <dgm:prSet presAssocID="{0BA88F87-2378-4A72-B5A7-50FC9B271773}" presName="childTextBox" presStyleLbl="fgAccFollowNode1" presStyleIdx="2" presStyleCnt="3">
        <dgm:presLayoutVars>
          <dgm:bulletEnabled val="1"/>
        </dgm:presLayoutVars>
      </dgm:prSet>
      <dgm:spPr/>
    </dgm:pt>
    <dgm:pt modelId="{089C0700-0CF3-4356-8347-EE6837ED43E1}" type="pres">
      <dgm:prSet presAssocID="{6450BA0F-89AF-481F-939D-AF1684D4B8AC}" presName="sp" presStyleCnt="0"/>
      <dgm:spPr/>
    </dgm:pt>
    <dgm:pt modelId="{69CD45A5-3667-43C6-9E1F-1143DC4FAA64}" type="pres">
      <dgm:prSet presAssocID="{3850F457-D8A3-4E1D-86FC-5FD1C82C9CE9}" presName="arrowAndChildren" presStyleCnt="0"/>
      <dgm:spPr/>
    </dgm:pt>
    <dgm:pt modelId="{FCD8FE0C-5BA2-4F57-BAEA-FAEF22FA8EF7}" type="pres">
      <dgm:prSet presAssocID="{3850F457-D8A3-4E1D-86FC-5FD1C82C9CE9}" presName="parentTextArrow" presStyleLbl="node1" presStyleIdx="1" presStyleCnt="2"/>
      <dgm:spPr/>
    </dgm:pt>
  </dgm:ptLst>
  <dgm:cxnLst>
    <dgm:cxn modelId="{8D87DE03-6F92-4BD0-8F32-5E3EF2C066C1}" type="presOf" srcId="{59D0AB86-7C7A-49AE-88BF-FF5497A7DD93}" destId="{E4EA9349-9C6B-4E4B-A8E6-B38ED11793B9}" srcOrd="0" destOrd="0" presId="urn:microsoft.com/office/officeart/2005/8/layout/process4"/>
    <dgm:cxn modelId="{A7A8BB0F-1305-4DB0-9959-7A903E85D006}" srcId="{0EF9B1A7-7880-4B3F-B70B-E86C0359B9E5}" destId="{D9BCB1AF-D417-4AEE-832F-9C18162FF60B}" srcOrd="1" destOrd="0" parTransId="{282E6774-64C4-47CE-9E8E-CE364E6CF375}" sibTransId="{E18F6CBE-2E81-460F-BE63-27FA1E060C15}"/>
    <dgm:cxn modelId="{45EA1632-78F1-4EE6-BC81-57F82C10A174}" type="presOf" srcId="{D9BCB1AF-D417-4AEE-832F-9C18162FF60B}" destId="{349F46B2-CEAA-43C0-8619-AB277FFBFB9A}" srcOrd="1" destOrd="0" presId="urn:microsoft.com/office/officeart/2005/8/layout/process4"/>
    <dgm:cxn modelId="{DE1EB262-890F-46AF-8A5E-BAF5ACA7A01C}" srcId="{D9BCB1AF-D417-4AEE-832F-9C18162FF60B}" destId="{F05262EF-14C9-4D62-AACC-64D6242E1D54}" srcOrd="1" destOrd="0" parTransId="{D674C524-E81A-4F5D-BAB0-F211C38D6126}" sibTransId="{27A91A21-52AF-4093-87FB-68EC90821D21}"/>
    <dgm:cxn modelId="{F4B64456-EBAE-4B04-A8B5-90D80373C772}" srcId="{D9BCB1AF-D417-4AEE-832F-9C18162FF60B}" destId="{59D0AB86-7C7A-49AE-88BF-FF5497A7DD93}" srcOrd="0" destOrd="0" parTransId="{F98DD225-8D83-4D53-8B53-5B3BE1584A2D}" sibTransId="{8AC226DD-0549-4E35-BE70-B9562BDA5152}"/>
    <dgm:cxn modelId="{5948798A-4F18-46A3-B0D6-F89C6CAB3052}" type="presOf" srcId="{3850F457-D8A3-4E1D-86FC-5FD1C82C9CE9}" destId="{FCD8FE0C-5BA2-4F57-BAEA-FAEF22FA8EF7}" srcOrd="0" destOrd="0" presId="urn:microsoft.com/office/officeart/2005/8/layout/process4"/>
    <dgm:cxn modelId="{F28CDB8E-99E2-48DD-8C2E-C067F44DA78F}" type="presOf" srcId="{0EF9B1A7-7880-4B3F-B70B-E86C0359B9E5}" destId="{4DA95EB4-5DC0-48BC-95AF-39B77EDE9B38}" srcOrd="0" destOrd="0" presId="urn:microsoft.com/office/officeart/2005/8/layout/process4"/>
    <dgm:cxn modelId="{E0C766AD-F43A-4595-B2D2-3B88CDE34C83}" srcId="{0EF9B1A7-7880-4B3F-B70B-E86C0359B9E5}" destId="{3850F457-D8A3-4E1D-86FC-5FD1C82C9CE9}" srcOrd="0" destOrd="0" parTransId="{28588A40-4A17-49A7-93D0-314D7F00042A}" sibTransId="{6450BA0F-89AF-481F-939D-AF1684D4B8AC}"/>
    <dgm:cxn modelId="{DE0814B7-F5D3-415F-9856-82ABAF445A30}" srcId="{D9BCB1AF-D417-4AEE-832F-9C18162FF60B}" destId="{0BA88F87-2378-4A72-B5A7-50FC9B271773}" srcOrd="2" destOrd="0" parTransId="{56C09BD5-52DC-4725-AA61-BC37EB092F32}" sibTransId="{5578D0C5-0D29-4079-B824-0DE1073B7331}"/>
    <dgm:cxn modelId="{91FAB4EB-9B2A-41D8-BBC1-FC3E9A273AE6}" type="presOf" srcId="{0BA88F87-2378-4A72-B5A7-50FC9B271773}" destId="{A43E3BA6-1500-489D-ACBC-4522D82D5A95}" srcOrd="0" destOrd="0" presId="urn:microsoft.com/office/officeart/2005/8/layout/process4"/>
    <dgm:cxn modelId="{3BD04AFE-AD4A-4241-BEEB-08022EFB9962}" type="presOf" srcId="{F05262EF-14C9-4D62-AACC-64D6242E1D54}" destId="{B70CFD61-55B0-4DB2-955C-90ABB0612B1B}" srcOrd="0" destOrd="0" presId="urn:microsoft.com/office/officeart/2005/8/layout/process4"/>
    <dgm:cxn modelId="{3BE2D3FE-B461-4756-9EE1-3F8A82E4701C}" type="presOf" srcId="{D9BCB1AF-D417-4AEE-832F-9C18162FF60B}" destId="{94FB8669-2670-4DEE-90EB-A16205D11661}" srcOrd="0" destOrd="0" presId="urn:microsoft.com/office/officeart/2005/8/layout/process4"/>
    <dgm:cxn modelId="{CF0069FE-8E6D-4499-AAC3-24EE01154063}" type="presParOf" srcId="{4DA95EB4-5DC0-48BC-95AF-39B77EDE9B38}" destId="{F117BC66-0AC4-409B-889B-34D4067F4BAB}" srcOrd="0" destOrd="0" presId="urn:microsoft.com/office/officeart/2005/8/layout/process4"/>
    <dgm:cxn modelId="{41F9E737-E879-4727-928E-09C6D5B34FA3}" type="presParOf" srcId="{F117BC66-0AC4-409B-889B-34D4067F4BAB}" destId="{94FB8669-2670-4DEE-90EB-A16205D11661}" srcOrd="0" destOrd="0" presId="urn:microsoft.com/office/officeart/2005/8/layout/process4"/>
    <dgm:cxn modelId="{D5D65ABD-C47F-4160-B2A7-2C981758B879}" type="presParOf" srcId="{F117BC66-0AC4-409B-889B-34D4067F4BAB}" destId="{349F46B2-CEAA-43C0-8619-AB277FFBFB9A}" srcOrd="1" destOrd="0" presId="urn:microsoft.com/office/officeart/2005/8/layout/process4"/>
    <dgm:cxn modelId="{313B03DF-FC91-4C3B-8CD3-A8FBB429EAAE}" type="presParOf" srcId="{F117BC66-0AC4-409B-889B-34D4067F4BAB}" destId="{7F43612C-A4ED-4B52-8BB6-7874D881760A}" srcOrd="2" destOrd="0" presId="urn:microsoft.com/office/officeart/2005/8/layout/process4"/>
    <dgm:cxn modelId="{1A003F60-BD49-457E-8975-005DEE55B3F0}" type="presParOf" srcId="{7F43612C-A4ED-4B52-8BB6-7874D881760A}" destId="{E4EA9349-9C6B-4E4B-A8E6-B38ED11793B9}" srcOrd="0" destOrd="0" presId="urn:microsoft.com/office/officeart/2005/8/layout/process4"/>
    <dgm:cxn modelId="{ECA8C1CE-9C1D-45A2-BE23-94E5638BC18A}" type="presParOf" srcId="{7F43612C-A4ED-4B52-8BB6-7874D881760A}" destId="{B70CFD61-55B0-4DB2-955C-90ABB0612B1B}" srcOrd="1" destOrd="0" presId="urn:microsoft.com/office/officeart/2005/8/layout/process4"/>
    <dgm:cxn modelId="{7B040E92-2C73-4C1E-BEE3-7A60CA69FD8C}" type="presParOf" srcId="{7F43612C-A4ED-4B52-8BB6-7874D881760A}" destId="{A43E3BA6-1500-489D-ACBC-4522D82D5A95}" srcOrd="2" destOrd="0" presId="urn:microsoft.com/office/officeart/2005/8/layout/process4"/>
    <dgm:cxn modelId="{3F4C7B96-9760-4953-8A5A-AA50D11574B7}" type="presParOf" srcId="{4DA95EB4-5DC0-48BC-95AF-39B77EDE9B38}" destId="{089C0700-0CF3-4356-8347-EE6837ED43E1}" srcOrd="1" destOrd="0" presId="urn:microsoft.com/office/officeart/2005/8/layout/process4"/>
    <dgm:cxn modelId="{0F150BD0-F6BA-4FE8-A95E-E350D716D3FD}" type="presParOf" srcId="{4DA95EB4-5DC0-48BC-95AF-39B77EDE9B38}" destId="{69CD45A5-3667-43C6-9E1F-1143DC4FAA64}" srcOrd="2" destOrd="0" presId="urn:microsoft.com/office/officeart/2005/8/layout/process4"/>
    <dgm:cxn modelId="{7DA721F8-695B-4C64-93A8-E144D57EEB88}" type="presParOf" srcId="{69CD45A5-3667-43C6-9E1F-1143DC4FAA64}" destId="{FCD8FE0C-5BA2-4F57-BAEA-FAEF22FA8EF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F9A9DF7-7000-4A7D-9451-119BC381B6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360657F-9734-46F2-97B2-AF594E6B9983}">
      <dgm:prSet/>
      <dgm:spPr/>
      <dgm:t>
        <a:bodyPr/>
        <a:lstStyle/>
        <a:p>
          <a:r>
            <a:rPr lang="pl-PL"/>
            <a:t>Dostępne dla Windows oraz Linux</a:t>
          </a:r>
          <a:endParaRPr lang="en-US"/>
        </a:p>
      </dgm:t>
    </dgm:pt>
    <dgm:pt modelId="{0CCEFDF8-700E-43A7-B36E-5E74CCB5B793}" type="parTrans" cxnId="{24548D78-A974-442E-BADF-E2643B24A558}">
      <dgm:prSet/>
      <dgm:spPr/>
      <dgm:t>
        <a:bodyPr/>
        <a:lstStyle/>
        <a:p>
          <a:endParaRPr lang="en-US"/>
        </a:p>
      </dgm:t>
    </dgm:pt>
    <dgm:pt modelId="{6AD08490-F7AE-4C83-A0B9-1F926EDC3273}" type="sibTrans" cxnId="{24548D78-A974-442E-BADF-E2643B24A558}">
      <dgm:prSet/>
      <dgm:spPr/>
      <dgm:t>
        <a:bodyPr/>
        <a:lstStyle/>
        <a:p>
          <a:endParaRPr lang="en-US"/>
        </a:p>
      </dgm:t>
    </dgm:pt>
    <dgm:pt modelId="{CAC48EA0-8861-475E-A23F-2AD27D4B9937}">
      <dgm:prSet/>
      <dgm:spPr/>
      <dgm:t>
        <a:bodyPr/>
        <a:lstStyle/>
        <a:p>
          <a:r>
            <a:rPr lang="pl-PL"/>
            <a:t>Skalowalne zasoby umożliwiające hostowanie większości usług</a:t>
          </a:r>
          <a:endParaRPr lang="en-US"/>
        </a:p>
      </dgm:t>
    </dgm:pt>
    <dgm:pt modelId="{88ADAFD5-1E13-47B3-A0A3-80963778E29F}" type="parTrans" cxnId="{E5B525F8-C899-4BB4-9B88-4F0C2CD8ED4B}">
      <dgm:prSet/>
      <dgm:spPr/>
      <dgm:t>
        <a:bodyPr/>
        <a:lstStyle/>
        <a:p>
          <a:endParaRPr lang="en-US"/>
        </a:p>
      </dgm:t>
    </dgm:pt>
    <dgm:pt modelId="{AD3AA7C3-AA54-430C-9217-1916E4E02A84}" type="sibTrans" cxnId="{E5B525F8-C899-4BB4-9B88-4F0C2CD8ED4B}">
      <dgm:prSet/>
      <dgm:spPr/>
      <dgm:t>
        <a:bodyPr/>
        <a:lstStyle/>
        <a:p>
          <a:endParaRPr lang="en-US"/>
        </a:p>
      </dgm:t>
    </dgm:pt>
    <dgm:pt modelId="{3429BEB7-766B-4083-B2CE-77181A345E21}">
      <dgm:prSet/>
      <dgm:spPr/>
      <dgm:t>
        <a:bodyPr/>
        <a:lstStyle/>
        <a:p>
          <a:r>
            <a:rPr lang="pl-PL"/>
            <a:t>Wiele rozmiarów i możliwości(GPU, optymalizowane pod kątem pamięci, dysku)</a:t>
          </a:r>
          <a:endParaRPr lang="en-US"/>
        </a:p>
      </dgm:t>
    </dgm:pt>
    <dgm:pt modelId="{60AD5FED-6C4B-43C4-B6A1-D4612DE7B3DA}" type="parTrans" cxnId="{B9FD2525-B2A2-49FC-A4C1-A0CAD0D28C7F}">
      <dgm:prSet/>
      <dgm:spPr/>
      <dgm:t>
        <a:bodyPr/>
        <a:lstStyle/>
        <a:p>
          <a:endParaRPr lang="en-US"/>
        </a:p>
      </dgm:t>
    </dgm:pt>
    <dgm:pt modelId="{D2D30DDA-6F61-4392-AEA8-41F8BC98F907}" type="sibTrans" cxnId="{B9FD2525-B2A2-49FC-A4C1-A0CAD0D28C7F}">
      <dgm:prSet/>
      <dgm:spPr/>
      <dgm:t>
        <a:bodyPr/>
        <a:lstStyle/>
        <a:p>
          <a:endParaRPr lang="en-US"/>
        </a:p>
      </dgm:t>
    </dgm:pt>
    <dgm:pt modelId="{DBDA39C3-A004-4576-B692-EBDBB6B2EF73}">
      <dgm:prSet/>
      <dgm:spPr/>
      <dgm:t>
        <a:bodyPr/>
        <a:lstStyle/>
        <a:p>
          <a:r>
            <a:rPr lang="pl-PL"/>
            <a:t>Podstawowy element infrastruktury chmurowej</a:t>
          </a:r>
          <a:endParaRPr lang="en-US"/>
        </a:p>
      </dgm:t>
    </dgm:pt>
    <dgm:pt modelId="{EDBFFB0F-1C5C-44F5-ACCA-9E156222ED32}" type="parTrans" cxnId="{5517B478-FEB7-4FD5-B960-261BB768CB1C}">
      <dgm:prSet/>
      <dgm:spPr/>
      <dgm:t>
        <a:bodyPr/>
        <a:lstStyle/>
        <a:p>
          <a:endParaRPr lang="en-US"/>
        </a:p>
      </dgm:t>
    </dgm:pt>
    <dgm:pt modelId="{78306132-B83C-4E13-AC1E-0922F2820A3F}" type="sibTrans" cxnId="{5517B478-FEB7-4FD5-B960-261BB768CB1C}">
      <dgm:prSet/>
      <dgm:spPr/>
      <dgm:t>
        <a:bodyPr/>
        <a:lstStyle/>
        <a:p>
          <a:endParaRPr lang="en-US"/>
        </a:p>
      </dgm:t>
    </dgm:pt>
    <dgm:pt modelId="{2860D4C2-E149-402B-91AB-EF2F9901FC5F}" type="pres">
      <dgm:prSet presAssocID="{3F9A9DF7-7000-4A7D-9451-119BC381B6B2}" presName="linear" presStyleCnt="0">
        <dgm:presLayoutVars>
          <dgm:animLvl val="lvl"/>
          <dgm:resizeHandles val="exact"/>
        </dgm:presLayoutVars>
      </dgm:prSet>
      <dgm:spPr/>
    </dgm:pt>
    <dgm:pt modelId="{9ECC8054-E1B3-4BC6-81C8-8F7FA0472382}" type="pres">
      <dgm:prSet presAssocID="{A360657F-9734-46F2-97B2-AF594E6B998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3423714-5D52-4818-8F14-CE94E3F4A43E}" type="pres">
      <dgm:prSet presAssocID="{6AD08490-F7AE-4C83-A0B9-1F926EDC3273}" presName="spacer" presStyleCnt="0"/>
      <dgm:spPr/>
    </dgm:pt>
    <dgm:pt modelId="{A2E54EF9-C3C2-4CEA-864A-95C140AB9048}" type="pres">
      <dgm:prSet presAssocID="{CAC48EA0-8861-475E-A23F-2AD27D4B99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5CCE1D3-230C-4C69-AEF3-DA0FC8CA3EE8}" type="pres">
      <dgm:prSet presAssocID="{AD3AA7C3-AA54-430C-9217-1916E4E02A84}" presName="spacer" presStyleCnt="0"/>
      <dgm:spPr/>
    </dgm:pt>
    <dgm:pt modelId="{9B8E2CDC-9F45-4375-AEAF-851EF24C5A83}" type="pres">
      <dgm:prSet presAssocID="{3429BEB7-766B-4083-B2CE-77181A345E2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F93D50F-9BB1-49E6-8ED5-0A2FE48164A4}" type="pres">
      <dgm:prSet presAssocID="{D2D30DDA-6F61-4392-AEA8-41F8BC98F907}" presName="spacer" presStyleCnt="0"/>
      <dgm:spPr/>
    </dgm:pt>
    <dgm:pt modelId="{8221B046-F599-4A84-A7F3-8AB5AD2C9F9D}" type="pres">
      <dgm:prSet presAssocID="{DBDA39C3-A004-4576-B692-EBDBB6B2EF7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17CFD23-4D5A-4E03-B0F9-8AC3800C65DC}" type="presOf" srcId="{A360657F-9734-46F2-97B2-AF594E6B9983}" destId="{9ECC8054-E1B3-4BC6-81C8-8F7FA0472382}" srcOrd="0" destOrd="0" presId="urn:microsoft.com/office/officeart/2005/8/layout/vList2"/>
    <dgm:cxn modelId="{B9FD2525-B2A2-49FC-A4C1-A0CAD0D28C7F}" srcId="{3F9A9DF7-7000-4A7D-9451-119BC381B6B2}" destId="{3429BEB7-766B-4083-B2CE-77181A345E21}" srcOrd="2" destOrd="0" parTransId="{60AD5FED-6C4B-43C4-B6A1-D4612DE7B3DA}" sibTransId="{D2D30DDA-6F61-4392-AEA8-41F8BC98F907}"/>
    <dgm:cxn modelId="{CD5C9B46-630F-4193-B066-B802A93A71C9}" type="presOf" srcId="{CAC48EA0-8861-475E-A23F-2AD27D4B9937}" destId="{A2E54EF9-C3C2-4CEA-864A-95C140AB9048}" srcOrd="0" destOrd="0" presId="urn:microsoft.com/office/officeart/2005/8/layout/vList2"/>
    <dgm:cxn modelId="{24548D78-A974-442E-BADF-E2643B24A558}" srcId="{3F9A9DF7-7000-4A7D-9451-119BC381B6B2}" destId="{A360657F-9734-46F2-97B2-AF594E6B9983}" srcOrd="0" destOrd="0" parTransId="{0CCEFDF8-700E-43A7-B36E-5E74CCB5B793}" sibTransId="{6AD08490-F7AE-4C83-A0B9-1F926EDC3273}"/>
    <dgm:cxn modelId="{5517B478-FEB7-4FD5-B960-261BB768CB1C}" srcId="{3F9A9DF7-7000-4A7D-9451-119BC381B6B2}" destId="{DBDA39C3-A004-4576-B692-EBDBB6B2EF73}" srcOrd="3" destOrd="0" parTransId="{EDBFFB0F-1C5C-44F5-ACCA-9E156222ED32}" sibTransId="{78306132-B83C-4E13-AC1E-0922F2820A3F}"/>
    <dgm:cxn modelId="{A528BA85-F7D0-4031-BD22-D07990C60A0C}" type="presOf" srcId="{DBDA39C3-A004-4576-B692-EBDBB6B2EF73}" destId="{8221B046-F599-4A84-A7F3-8AB5AD2C9F9D}" srcOrd="0" destOrd="0" presId="urn:microsoft.com/office/officeart/2005/8/layout/vList2"/>
    <dgm:cxn modelId="{86A4E893-DB1C-427E-9F58-2DC6A52F48A0}" type="presOf" srcId="{3429BEB7-766B-4083-B2CE-77181A345E21}" destId="{9B8E2CDC-9F45-4375-AEAF-851EF24C5A83}" srcOrd="0" destOrd="0" presId="urn:microsoft.com/office/officeart/2005/8/layout/vList2"/>
    <dgm:cxn modelId="{416125EA-BF9B-4B55-88B9-DAD1BCAA129D}" type="presOf" srcId="{3F9A9DF7-7000-4A7D-9451-119BC381B6B2}" destId="{2860D4C2-E149-402B-91AB-EF2F9901FC5F}" srcOrd="0" destOrd="0" presId="urn:microsoft.com/office/officeart/2005/8/layout/vList2"/>
    <dgm:cxn modelId="{E5B525F8-C899-4BB4-9B88-4F0C2CD8ED4B}" srcId="{3F9A9DF7-7000-4A7D-9451-119BC381B6B2}" destId="{CAC48EA0-8861-475E-A23F-2AD27D4B9937}" srcOrd="1" destOrd="0" parTransId="{88ADAFD5-1E13-47B3-A0A3-80963778E29F}" sibTransId="{AD3AA7C3-AA54-430C-9217-1916E4E02A84}"/>
    <dgm:cxn modelId="{2113FB73-8EF9-4787-8302-B48305487389}" type="presParOf" srcId="{2860D4C2-E149-402B-91AB-EF2F9901FC5F}" destId="{9ECC8054-E1B3-4BC6-81C8-8F7FA0472382}" srcOrd="0" destOrd="0" presId="urn:microsoft.com/office/officeart/2005/8/layout/vList2"/>
    <dgm:cxn modelId="{404596D1-31F7-4425-B135-C8F18B165329}" type="presParOf" srcId="{2860D4C2-E149-402B-91AB-EF2F9901FC5F}" destId="{43423714-5D52-4818-8F14-CE94E3F4A43E}" srcOrd="1" destOrd="0" presId="urn:microsoft.com/office/officeart/2005/8/layout/vList2"/>
    <dgm:cxn modelId="{AC5BD727-DBA5-4B66-8223-F81D9E370C61}" type="presParOf" srcId="{2860D4C2-E149-402B-91AB-EF2F9901FC5F}" destId="{A2E54EF9-C3C2-4CEA-864A-95C140AB9048}" srcOrd="2" destOrd="0" presId="urn:microsoft.com/office/officeart/2005/8/layout/vList2"/>
    <dgm:cxn modelId="{0F95E7D7-2793-41F0-8394-179B75475A22}" type="presParOf" srcId="{2860D4C2-E149-402B-91AB-EF2F9901FC5F}" destId="{E5CCE1D3-230C-4C69-AEF3-DA0FC8CA3EE8}" srcOrd="3" destOrd="0" presId="urn:microsoft.com/office/officeart/2005/8/layout/vList2"/>
    <dgm:cxn modelId="{5679BDF1-16E0-44D4-98E8-CFB5AD4FD4CF}" type="presParOf" srcId="{2860D4C2-E149-402B-91AB-EF2F9901FC5F}" destId="{9B8E2CDC-9F45-4375-AEAF-851EF24C5A83}" srcOrd="4" destOrd="0" presId="urn:microsoft.com/office/officeart/2005/8/layout/vList2"/>
    <dgm:cxn modelId="{1D048174-C914-428B-9EDF-64F6B0DD6195}" type="presParOf" srcId="{2860D4C2-E149-402B-91AB-EF2F9901FC5F}" destId="{DF93D50F-9BB1-49E6-8ED5-0A2FE48164A4}" srcOrd="5" destOrd="0" presId="urn:microsoft.com/office/officeart/2005/8/layout/vList2"/>
    <dgm:cxn modelId="{98FE42A0-3155-4BEB-835E-7C3FFF27BB00}" type="presParOf" srcId="{2860D4C2-E149-402B-91AB-EF2F9901FC5F}" destId="{8221B046-F599-4A84-A7F3-8AB5AD2C9F9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B42F6F3-B121-4EAA-B661-B8582E23976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F860D5-BF3C-4C0D-AD56-228C2F05E8E4}">
      <dgm:prSet/>
      <dgm:spPr/>
      <dgm:t>
        <a:bodyPr/>
        <a:lstStyle/>
        <a:p>
          <a:r>
            <a:rPr lang="pl-PL"/>
            <a:t>Nazwa zasobu</a:t>
          </a:r>
          <a:endParaRPr lang="en-US"/>
        </a:p>
      </dgm:t>
    </dgm:pt>
    <dgm:pt modelId="{2094AE78-0699-44F8-B83A-58D79B3BEADA}" type="parTrans" cxnId="{E33D6BAD-40F8-486E-9829-75559AC30B93}">
      <dgm:prSet/>
      <dgm:spPr/>
      <dgm:t>
        <a:bodyPr/>
        <a:lstStyle/>
        <a:p>
          <a:endParaRPr lang="en-US"/>
        </a:p>
      </dgm:t>
    </dgm:pt>
    <dgm:pt modelId="{24FC7C99-D42C-4748-BC6B-940C76FA5025}" type="sibTrans" cxnId="{E33D6BAD-40F8-486E-9829-75559AC30B93}">
      <dgm:prSet/>
      <dgm:spPr/>
      <dgm:t>
        <a:bodyPr/>
        <a:lstStyle/>
        <a:p>
          <a:endParaRPr lang="en-US"/>
        </a:p>
      </dgm:t>
    </dgm:pt>
    <dgm:pt modelId="{BC4CE6B6-F13D-4102-9370-A4568D1371D7}">
      <dgm:prSet/>
      <dgm:spPr/>
      <dgm:t>
        <a:bodyPr/>
        <a:lstStyle/>
        <a:p>
          <a:r>
            <a:rPr lang="pl-PL"/>
            <a:t>Lokalizacja(region)</a:t>
          </a:r>
          <a:endParaRPr lang="en-US"/>
        </a:p>
      </dgm:t>
    </dgm:pt>
    <dgm:pt modelId="{FBB39082-F270-4F30-84C5-5EAE796EB9CE}" type="parTrans" cxnId="{A0FB6F02-6684-4891-BC46-F2EBBFD7756D}">
      <dgm:prSet/>
      <dgm:spPr/>
      <dgm:t>
        <a:bodyPr/>
        <a:lstStyle/>
        <a:p>
          <a:endParaRPr lang="en-US"/>
        </a:p>
      </dgm:t>
    </dgm:pt>
    <dgm:pt modelId="{D07720AC-0DED-4D78-8C22-04D43D3B3302}" type="sibTrans" cxnId="{A0FB6F02-6684-4891-BC46-F2EBBFD7756D}">
      <dgm:prSet/>
      <dgm:spPr/>
      <dgm:t>
        <a:bodyPr/>
        <a:lstStyle/>
        <a:p>
          <a:endParaRPr lang="en-US"/>
        </a:p>
      </dgm:t>
    </dgm:pt>
    <dgm:pt modelId="{28CA4F47-5146-42C7-A83E-FB2AAC61A0AF}">
      <dgm:prSet/>
      <dgm:spPr/>
      <dgm:t>
        <a:bodyPr/>
        <a:lstStyle/>
        <a:p>
          <a:r>
            <a:rPr lang="pl-PL"/>
            <a:t>Rozmiar</a:t>
          </a:r>
          <a:endParaRPr lang="en-US"/>
        </a:p>
      </dgm:t>
    </dgm:pt>
    <dgm:pt modelId="{402A5A6E-9835-4D7D-9CF6-CA6C60A7C747}" type="parTrans" cxnId="{2D8D8869-1B54-45D0-825C-021B64E46BE5}">
      <dgm:prSet/>
      <dgm:spPr/>
      <dgm:t>
        <a:bodyPr/>
        <a:lstStyle/>
        <a:p>
          <a:endParaRPr lang="en-US"/>
        </a:p>
      </dgm:t>
    </dgm:pt>
    <dgm:pt modelId="{F87341FC-6C10-4EBE-B8E9-3EBF6308BEF2}" type="sibTrans" cxnId="{2D8D8869-1B54-45D0-825C-021B64E46BE5}">
      <dgm:prSet/>
      <dgm:spPr/>
      <dgm:t>
        <a:bodyPr/>
        <a:lstStyle/>
        <a:p>
          <a:endParaRPr lang="en-US"/>
        </a:p>
      </dgm:t>
    </dgm:pt>
    <dgm:pt modelId="{906EAAC0-B9AA-4957-AC83-BD88C2B452E5}">
      <dgm:prSet/>
      <dgm:spPr/>
      <dgm:t>
        <a:bodyPr/>
        <a:lstStyle/>
        <a:p>
          <a:r>
            <a:rPr lang="pl-PL"/>
            <a:t>Liczba instancji</a:t>
          </a:r>
          <a:endParaRPr lang="en-US"/>
        </a:p>
      </dgm:t>
    </dgm:pt>
    <dgm:pt modelId="{EF7A59B6-1C03-4C2C-AA8A-F51607FE93D8}" type="parTrans" cxnId="{D1D77956-E8F7-4BB3-835C-B156B94BE5C9}">
      <dgm:prSet/>
      <dgm:spPr/>
      <dgm:t>
        <a:bodyPr/>
        <a:lstStyle/>
        <a:p>
          <a:endParaRPr lang="en-US"/>
        </a:p>
      </dgm:t>
    </dgm:pt>
    <dgm:pt modelId="{02784DD0-674A-478F-B221-C19885CB12A4}" type="sibTrans" cxnId="{D1D77956-E8F7-4BB3-835C-B156B94BE5C9}">
      <dgm:prSet/>
      <dgm:spPr/>
      <dgm:t>
        <a:bodyPr/>
        <a:lstStyle/>
        <a:p>
          <a:endParaRPr lang="en-US"/>
        </a:p>
      </dgm:t>
    </dgm:pt>
    <dgm:pt modelId="{815E273C-0EA0-49D6-BCEE-FCC2177C81E0}">
      <dgm:prSet/>
      <dgm:spPr/>
      <dgm:t>
        <a:bodyPr/>
        <a:lstStyle/>
        <a:p>
          <a:r>
            <a:rPr lang="pl-PL"/>
            <a:t>OS</a:t>
          </a:r>
          <a:endParaRPr lang="en-US"/>
        </a:p>
      </dgm:t>
    </dgm:pt>
    <dgm:pt modelId="{C4231F88-D2B8-476D-8F0D-ECBCD41217EC}" type="parTrans" cxnId="{0B44E3BD-D2FC-4944-A846-6E1BDFF195CF}">
      <dgm:prSet/>
      <dgm:spPr/>
      <dgm:t>
        <a:bodyPr/>
        <a:lstStyle/>
        <a:p>
          <a:endParaRPr lang="en-US"/>
        </a:p>
      </dgm:t>
    </dgm:pt>
    <dgm:pt modelId="{000ABCFA-396D-46B1-8B3B-C30CECD60996}" type="sibTrans" cxnId="{0B44E3BD-D2FC-4944-A846-6E1BDFF195CF}">
      <dgm:prSet/>
      <dgm:spPr/>
      <dgm:t>
        <a:bodyPr/>
        <a:lstStyle/>
        <a:p>
          <a:endParaRPr lang="en-US"/>
        </a:p>
      </dgm:t>
    </dgm:pt>
    <dgm:pt modelId="{BA4876C5-95CD-4D1F-A2A0-332B339B0C07}">
      <dgm:prSet/>
      <dgm:spPr/>
      <dgm:t>
        <a:bodyPr/>
        <a:lstStyle/>
        <a:p>
          <a:r>
            <a:rPr lang="pl-PL"/>
            <a:t>Konfiguracja</a:t>
          </a:r>
          <a:endParaRPr lang="en-US"/>
        </a:p>
      </dgm:t>
    </dgm:pt>
    <dgm:pt modelId="{F189CCCD-91DE-47CD-B807-74A20005E289}" type="parTrans" cxnId="{496F6497-9678-4C1A-BB67-F98C2E4F6E9E}">
      <dgm:prSet/>
      <dgm:spPr/>
      <dgm:t>
        <a:bodyPr/>
        <a:lstStyle/>
        <a:p>
          <a:endParaRPr lang="en-US"/>
        </a:p>
      </dgm:t>
    </dgm:pt>
    <dgm:pt modelId="{2E0C168E-FE48-4528-9F09-CC7E27C450D8}" type="sibTrans" cxnId="{496F6497-9678-4C1A-BB67-F98C2E4F6E9E}">
      <dgm:prSet/>
      <dgm:spPr/>
      <dgm:t>
        <a:bodyPr/>
        <a:lstStyle/>
        <a:p>
          <a:endParaRPr lang="en-US"/>
        </a:p>
      </dgm:t>
    </dgm:pt>
    <dgm:pt modelId="{F112B5EB-816B-4D11-9D66-5F7B1183A17C}">
      <dgm:prSet/>
      <dgm:spPr/>
      <dgm:t>
        <a:bodyPr/>
        <a:lstStyle/>
        <a:p>
          <a:r>
            <a:rPr lang="pl-PL"/>
            <a:t>Dodatkowe zasoby(load balancer, firewall)</a:t>
          </a:r>
          <a:endParaRPr lang="en-US"/>
        </a:p>
      </dgm:t>
    </dgm:pt>
    <dgm:pt modelId="{B6C55943-AA92-4E2B-ACFB-6C1232F4974F}" type="parTrans" cxnId="{7F36B69C-24AB-49B9-8811-E2268EC37EF6}">
      <dgm:prSet/>
      <dgm:spPr/>
      <dgm:t>
        <a:bodyPr/>
        <a:lstStyle/>
        <a:p>
          <a:endParaRPr lang="en-US"/>
        </a:p>
      </dgm:t>
    </dgm:pt>
    <dgm:pt modelId="{2F510EA7-DB0E-4508-970C-0A40B1A9C9EF}" type="sibTrans" cxnId="{7F36B69C-24AB-49B9-8811-E2268EC37EF6}">
      <dgm:prSet/>
      <dgm:spPr/>
      <dgm:t>
        <a:bodyPr/>
        <a:lstStyle/>
        <a:p>
          <a:endParaRPr lang="en-US"/>
        </a:p>
      </dgm:t>
    </dgm:pt>
    <dgm:pt modelId="{BBE1365C-8778-4BF7-A330-5360E27DAC2F}" type="pres">
      <dgm:prSet presAssocID="{AB42F6F3-B121-4EAA-B661-B8582E23976E}" presName="diagram" presStyleCnt="0">
        <dgm:presLayoutVars>
          <dgm:dir/>
          <dgm:resizeHandles val="exact"/>
        </dgm:presLayoutVars>
      </dgm:prSet>
      <dgm:spPr/>
    </dgm:pt>
    <dgm:pt modelId="{C8504D75-353F-43AB-AB5B-FBF1C3EB7C3E}" type="pres">
      <dgm:prSet presAssocID="{F3F860D5-BF3C-4C0D-AD56-228C2F05E8E4}" presName="node" presStyleLbl="node1" presStyleIdx="0" presStyleCnt="7">
        <dgm:presLayoutVars>
          <dgm:bulletEnabled val="1"/>
        </dgm:presLayoutVars>
      </dgm:prSet>
      <dgm:spPr/>
    </dgm:pt>
    <dgm:pt modelId="{4C797143-CD1F-4D17-9BE4-E270CCC12DF7}" type="pres">
      <dgm:prSet presAssocID="{24FC7C99-D42C-4748-BC6B-940C76FA5025}" presName="sibTrans" presStyleCnt="0"/>
      <dgm:spPr/>
    </dgm:pt>
    <dgm:pt modelId="{B52DBB0E-06E3-4BB7-B02D-D197076A1CA6}" type="pres">
      <dgm:prSet presAssocID="{BC4CE6B6-F13D-4102-9370-A4568D1371D7}" presName="node" presStyleLbl="node1" presStyleIdx="1" presStyleCnt="7">
        <dgm:presLayoutVars>
          <dgm:bulletEnabled val="1"/>
        </dgm:presLayoutVars>
      </dgm:prSet>
      <dgm:spPr/>
    </dgm:pt>
    <dgm:pt modelId="{6CA08841-40E4-4593-826D-12C64DBF5D32}" type="pres">
      <dgm:prSet presAssocID="{D07720AC-0DED-4D78-8C22-04D43D3B3302}" presName="sibTrans" presStyleCnt="0"/>
      <dgm:spPr/>
    </dgm:pt>
    <dgm:pt modelId="{B9690631-14C8-4293-B583-A8E6EB4BA193}" type="pres">
      <dgm:prSet presAssocID="{28CA4F47-5146-42C7-A83E-FB2AAC61A0AF}" presName="node" presStyleLbl="node1" presStyleIdx="2" presStyleCnt="7">
        <dgm:presLayoutVars>
          <dgm:bulletEnabled val="1"/>
        </dgm:presLayoutVars>
      </dgm:prSet>
      <dgm:spPr/>
    </dgm:pt>
    <dgm:pt modelId="{44F3957A-DD1B-4671-83EC-F71D4ECC3B9C}" type="pres">
      <dgm:prSet presAssocID="{F87341FC-6C10-4EBE-B8E9-3EBF6308BEF2}" presName="sibTrans" presStyleCnt="0"/>
      <dgm:spPr/>
    </dgm:pt>
    <dgm:pt modelId="{2DF725EA-9758-4A0F-ABF4-577232ED0EF7}" type="pres">
      <dgm:prSet presAssocID="{906EAAC0-B9AA-4957-AC83-BD88C2B452E5}" presName="node" presStyleLbl="node1" presStyleIdx="3" presStyleCnt="7">
        <dgm:presLayoutVars>
          <dgm:bulletEnabled val="1"/>
        </dgm:presLayoutVars>
      </dgm:prSet>
      <dgm:spPr/>
    </dgm:pt>
    <dgm:pt modelId="{013ACC57-54DF-4269-898A-65F7DEA6A0A6}" type="pres">
      <dgm:prSet presAssocID="{02784DD0-674A-478F-B221-C19885CB12A4}" presName="sibTrans" presStyleCnt="0"/>
      <dgm:spPr/>
    </dgm:pt>
    <dgm:pt modelId="{42E3BAE6-5F6F-4D12-8024-187B980EB6F2}" type="pres">
      <dgm:prSet presAssocID="{815E273C-0EA0-49D6-BCEE-FCC2177C81E0}" presName="node" presStyleLbl="node1" presStyleIdx="4" presStyleCnt="7">
        <dgm:presLayoutVars>
          <dgm:bulletEnabled val="1"/>
        </dgm:presLayoutVars>
      </dgm:prSet>
      <dgm:spPr/>
    </dgm:pt>
    <dgm:pt modelId="{4358B5CB-9E26-433F-B3E2-7C1B99DE4A77}" type="pres">
      <dgm:prSet presAssocID="{000ABCFA-396D-46B1-8B3B-C30CECD60996}" presName="sibTrans" presStyleCnt="0"/>
      <dgm:spPr/>
    </dgm:pt>
    <dgm:pt modelId="{60E4D584-4924-42B5-AE10-EB72296DF7FF}" type="pres">
      <dgm:prSet presAssocID="{BA4876C5-95CD-4D1F-A2A0-332B339B0C07}" presName="node" presStyleLbl="node1" presStyleIdx="5" presStyleCnt="7">
        <dgm:presLayoutVars>
          <dgm:bulletEnabled val="1"/>
        </dgm:presLayoutVars>
      </dgm:prSet>
      <dgm:spPr/>
    </dgm:pt>
    <dgm:pt modelId="{3C02B873-9F1F-4948-A369-80FCE25AA02A}" type="pres">
      <dgm:prSet presAssocID="{2E0C168E-FE48-4528-9F09-CC7E27C450D8}" presName="sibTrans" presStyleCnt="0"/>
      <dgm:spPr/>
    </dgm:pt>
    <dgm:pt modelId="{2204327C-F26C-4A96-A2D8-9D0FA3E86084}" type="pres">
      <dgm:prSet presAssocID="{F112B5EB-816B-4D11-9D66-5F7B1183A17C}" presName="node" presStyleLbl="node1" presStyleIdx="6" presStyleCnt="7">
        <dgm:presLayoutVars>
          <dgm:bulletEnabled val="1"/>
        </dgm:presLayoutVars>
      </dgm:prSet>
      <dgm:spPr/>
    </dgm:pt>
  </dgm:ptLst>
  <dgm:cxnLst>
    <dgm:cxn modelId="{A0FB6F02-6684-4891-BC46-F2EBBFD7756D}" srcId="{AB42F6F3-B121-4EAA-B661-B8582E23976E}" destId="{BC4CE6B6-F13D-4102-9370-A4568D1371D7}" srcOrd="1" destOrd="0" parTransId="{FBB39082-F270-4F30-84C5-5EAE796EB9CE}" sibTransId="{D07720AC-0DED-4D78-8C22-04D43D3B3302}"/>
    <dgm:cxn modelId="{21006E28-3C66-49D7-AE01-1DCC47F8D691}" type="presOf" srcId="{28CA4F47-5146-42C7-A83E-FB2AAC61A0AF}" destId="{B9690631-14C8-4293-B583-A8E6EB4BA193}" srcOrd="0" destOrd="0" presId="urn:microsoft.com/office/officeart/2005/8/layout/default"/>
    <dgm:cxn modelId="{FF17DD45-95E7-401E-85F7-BA163E183846}" type="presOf" srcId="{F3F860D5-BF3C-4C0D-AD56-228C2F05E8E4}" destId="{C8504D75-353F-43AB-AB5B-FBF1C3EB7C3E}" srcOrd="0" destOrd="0" presId="urn:microsoft.com/office/officeart/2005/8/layout/default"/>
    <dgm:cxn modelId="{2D8D8869-1B54-45D0-825C-021B64E46BE5}" srcId="{AB42F6F3-B121-4EAA-B661-B8582E23976E}" destId="{28CA4F47-5146-42C7-A83E-FB2AAC61A0AF}" srcOrd="2" destOrd="0" parTransId="{402A5A6E-9835-4D7D-9CF6-CA6C60A7C747}" sibTransId="{F87341FC-6C10-4EBE-B8E9-3EBF6308BEF2}"/>
    <dgm:cxn modelId="{D1D77956-E8F7-4BB3-835C-B156B94BE5C9}" srcId="{AB42F6F3-B121-4EAA-B661-B8582E23976E}" destId="{906EAAC0-B9AA-4957-AC83-BD88C2B452E5}" srcOrd="3" destOrd="0" parTransId="{EF7A59B6-1C03-4C2C-AA8A-F51607FE93D8}" sibTransId="{02784DD0-674A-478F-B221-C19885CB12A4}"/>
    <dgm:cxn modelId="{0077D176-737B-4104-9176-81FEB945AA95}" type="presOf" srcId="{F112B5EB-816B-4D11-9D66-5F7B1183A17C}" destId="{2204327C-F26C-4A96-A2D8-9D0FA3E86084}" srcOrd="0" destOrd="0" presId="urn:microsoft.com/office/officeart/2005/8/layout/default"/>
    <dgm:cxn modelId="{A052728D-7B24-4DB0-9C28-4079088DBBBB}" type="presOf" srcId="{BC4CE6B6-F13D-4102-9370-A4568D1371D7}" destId="{B52DBB0E-06E3-4BB7-B02D-D197076A1CA6}" srcOrd="0" destOrd="0" presId="urn:microsoft.com/office/officeart/2005/8/layout/default"/>
    <dgm:cxn modelId="{496F6497-9678-4C1A-BB67-F98C2E4F6E9E}" srcId="{AB42F6F3-B121-4EAA-B661-B8582E23976E}" destId="{BA4876C5-95CD-4D1F-A2A0-332B339B0C07}" srcOrd="5" destOrd="0" parTransId="{F189CCCD-91DE-47CD-B807-74A20005E289}" sibTransId="{2E0C168E-FE48-4528-9F09-CC7E27C450D8}"/>
    <dgm:cxn modelId="{7F36B69C-24AB-49B9-8811-E2268EC37EF6}" srcId="{AB42F6F3-B121-4EAA-B661-B8582E23976E}" destId="{F112B5EB-816B-4D11-9D66-5F7B1183A17C}" srcOrd="6" destOrd="0" parTransId="{B6C55943-AA92-4E2B-ACFB-6C1232F4974F}" sibTransId="{2F510EA7-DB0E-4508-970C-0A40B1A9C9EF}"/>
    <dgm:cxn modelId="{21AF4CAB-76B0-4807-B7EA-8F2E0D2451A8}" type="presOf" srcId="{815E273C-0EA0-49D6-BCEE-FCC2177C81E0}" destId="{42E3BAE6-5F6F-4D12-8024-187B980EB6F2}" srcOrd="0" destOrd="0" presId="urn:microsoft.com/office/officeart/2005/8/layout/default"/>
    <dgm:cxn modelId="{E33D6BAD-40F8-486E-9829-75559AC30B93}" srcId="{AB42F6F3-B121-4EAA-B661-B8582E23976E}" destId="{F3F860D5-BF3C-4C0D-AD56-228C2F05E8E4}" srcOrd="0" destOrd="0" parTransId="{2094AE78-0699-44F8-B83A-58D79B3BEADA}" sibTransId="{24FC7C99-D42C-4748-BC6B-940C76FA5025}"/>
    <dgm:cxn modelId="{DB6071B7-7061-4FBE-BC00-21FEB5E7BF16}" type="presOf" srcId="{906EAAC0-B9AA-4957-AC83-BD88C2B452E5}" destId="{2DF725EA-9758-4A0F-ABF4-577232ED0EF7}" srcOrd="0" destOrd="0" presId="urn:microsoft.com/office/officeart/2005/8/layout/default"/>
    <dgm:cxn modelId="{3DD60EB9-F76D-4337-BD7E-90E6118E9B60}" type="presOf" srcId="{AB42F6F3-B121-4EAA-B661-B8582E23976E}" destId="{BBE1365C-8778-4BF7-A330-5360E27DAC2F}" srcOrd="0" destOrd="0" presId="urn:microsoft.com/office/officeart/2005/8/layout/default"/>
    <dgm:cxn modelId="{0B44E3BD-D2FC-4944-A846-6E1BDFF195CF}" srcId="{AB42F6F3-B121-4EAA-B661-B8582E23976E}" destId="{815E273C-0EA0-49D6-BCEE-FCC2177C81E0}" srcOrd="4" destOrd="0" parTransId="{C4231F88-D2B8-476D-8F0D-ECBCD41217EC}" sibTransId="{000ABCFA-396D-46B1-8B3B-C30CECD60996}"/>
    <dgm:cxn modelId="{54F7C2F8-4480-40FD-87D5-DC0063083A21}" type="presOf" srcId="{BA4876C5-95CD-4D1F-A2A0-332B339B0C07}" destId="{60E4D584-4924-42B5-AE10-EB72296DF7FF}" srcOrd="0" destOrd="0" presId="urn:microsoft.com/office/officeart/2005/8/layout/default"/>
    <dgm:cxn modelId="{F4E8B7F7-9455-4191-8849-9B11CA5F4D9B}" type="presParOf" srcId="{BBE1365C-8778-4BF7-A330-5360E27DAC2F}" destId="{C8504D75-353F-43AB-AB5B-FBF1C3EB7C3E}" srcOrd="0" destOrd="0" presId="urn:microsoft.com/office/officeart/2005/8/layout/default"/>
    <dgm:cxn modelId="{53124E70-C639-4ADC-B17C-1E21329E53C9}" type="presParOf" srcId="{BBE1365C-8778-4BF7-A330-5360E27DAC2F}" destId="{4C797143-CD1F-4D17-9BE4-E270CCC12DF7}" srcOrd="1" destOrd="0" presId="urn:microsoft.com/office/officeart/2005/8/layout/default"/>
    <dgm:cxn modelId="{04AF39D5-DC0F-4448-88C9-C437064E5B97}" type="presParOf" srcId="{BBE1365C-8778-4BF7-A330-5360E27DAC2F}" destId="{B52DBB0E-06E3-4BB7-B02D-D197076A1CA6}" srcOrd="2" destOrd="0" presId="urn:microsoft.com/office/officeart/2005/8/layout/default"/>
    <dgm:cxn modelId="{5F5E4452-B250-4565-81D4-C7B1BC0F943A}" type="presParOf" srcId="{BBE1365C-8778-4BF7-A330-5360E27DAC2F}" destId="{6CA08841-40E4-4593-826D-12C64DBF5D32}" srcOrd="3" destOrd="0" presId="urn:microsoft.com/office/officeart/2005/8/layout/default"/>
    <dgm:cxn modelId="{CE18FDB9-0931-41DB-ABAC-CF0508C478AE}" type="presParOf" srcId="{BBE1365C-8778-4BF7-A330-5360E27DAC2F}" destId="{B9690631-14C8-4293-B583-A8E6EB4BA193}" srcOrd="4" destOrd="0" presId="urn:microsoft.com/office/officeart/2005/8/layout/default"/>
    <dgm:cxn modelId="{72304817-53DF-41EB-A30D-AA4CB170CCCD}" type="presParOf" srcId="{BBE1365C-8778-4BF7-A330-5360E27DAC2F}" destId="{44F3957A-DD1B-4671-83EC-F71D4ECC3B9C}" srcOrd="5" destOrd="0" presId="urn:microsoft.com/office/officeart/2005/8/layout/default"/>
    <dgm:cxn modelId="{9383A565-FDA5-466F-9B0F-38C109DDD6A6}" type="presParOf" srcId="{BBE1365C-8778-4BF7-A330-5360E27DAC2F}" destId="{2DF725EA-9758-4A0F-ABF4-577232ED0EF7}" srcOrd="6" destOrd="0" presId="urn:microsoft.com/office/officeart/2005/8/layout/default"/>
    <dgm:cxn modelId="{1063BEE0-8C11-4049-A940-402B874D5836}" type="presParOf" srcId="{BBE1365C-8778-4BF7-A330-5360E27DAC2F}" destId="{013ACC57-54DF-4269-898A-65F7DEA6A0A6}" srcOrd="7" destOrd="0" presId="urn:microsoft.com/office/officeart/2005/8/layout/default"/>
    <dgm:cxn modelId="{550DBFB2-4772-45E8-990B-1314460AC1A3}" type="presParOf" srcId="{BBE1365C-8778-4BF7-A330-5360E27DAC2F}" destId="{42E3BAE6-5F6F-4D12-8024-187B980EB6F2}" srcOrd="8" destOrd="0" presId="urn:microsoft.com/office/officeart/2005/8/layout/default"/>
    <dgm:cxn modelId="{DE1C803A-7239-47FD-9EE5-877AC8D2990A}" type="presParOf" srcId="{BBE1365C-8778-4BF7-A330-5360E27DAC2F}" destId="{4358B5CB-9E26-433F-B3E2-7C1B99DE4A77}" srcOrd="9" destOrd="0" presId="urn:microsoft.com/office/officeart/2005/8/layout/default"/>
    <dgm:cxn modelId="{F3418E9B-AA66-4BE3-932A-A38479D1A63D}" type="presParOf" srcId="{BBE1365C-8778-4BF7-A330-5360E27DAC2F}" destId="{60E4D584-4924-42B5-AE10-EB72296DF7FF}" srcOrd="10" destOrd="0" presId="urn:microsoft.com/office/officeart/2005/8/layout/default"/>
    <dgm:cxn modelId="{7748BDC4-8271-4D7D-9D0E-93D8AF979A38}" type="presParOf" srcId="{BBE1365C-8778-4BF7-A330-5360E27DAC2F}" destId="{3C02B873-9F1F-4948-A369-80FCE25AA02A}" srcOrd="11" destOrd="0" presId="urn:microsoft.com/office/officeart/2005/8/layout/default"/>
    <dgm:cxn modelId="{F3F6ABF2-CFA2-4040-946B-1CAB05ABD340}" type="presParOf" srcId="{BBE1365C-8778-4BF7-A330-5360E27DAC2F}" destId="{2204327C-F26C-4A96-A2D8-9D0FA3E8608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C5480-72F4-41A6-833E-A8906854C856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1BC1E-E21D-453D-A58E-3C6895205370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Szkolenie trwa 3 dni</a:t>
          </a:r>
          <a:endParaRPr lang="en-US" sz="1400" kern="1200"/>
        </a:p>
      </dsp:txBody>
      <dsp:txXfrm>
        <a:off x="841" y="2344441"/>
        <a:ext cx="1529296" cy="611718"/>
      </dsp:txXfrm>
    </dsp:sp>
    <dsp:sp modelId="{71099010-F337-4D55-8B4A-2F191BB248D9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9A6F8-5848-48C4-97D2-07F2A644FB8A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9:00 – 17:00, wliczone przerwy kawowe</a:t>
          </a:r>
          <a:endParaRPr lang="en-US" sz="1400" kern="1200"/>
        </a:p>
      </dsp:txBody>
      <dsp:txXfrm>
        <a:off x="1797765" y="2344441"/>
        <a:ext cx="1529296" cy="611718"/>
      </dsp:txXfrm>
    </dsp:sp>
    <dsp:sp modelId="{94E6BE32-3D42-4385-BC39-B0DB225C0AE2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2627A-C13D-471F-B7E3-79B12D7616A9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Przerwy pomiędzy blokami tematycznymi</a:t>
          </a:r>
          <a:endParaRPr lang="en-US" sz="1400" kern="1200"/>
        </a:p>
      </dsp:txBody>
      <dsp:txXfrm>
        <a:off x="3594689" y="2344441"/>
        <a:ext cx="1529296" cy="611718"/>
      </dsp:txXfrm>
    </dsp:sp>
    <dsp:sp modelId="{82EE6BD2-40B5-4F8F-AD3F-F4457A8CF43C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2A77B-F633-49B5-9147-5A88A7DABD4B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Pytamy w dowolnym momencie</a:t>
          </a:r>
          <a:endParaRPr lang="en-US" sz="1400" kern="1200"/>
        </a:p>
      </dsp:txBody>
      <dsp:txXfrm>
        <a:off x="5391613" y="2344441"/>
        <a:ext cx="1529296" cy="611718"/>
      </dsp:txXfrm>
    </dsp:sp>
    <dsp:sp modelId="{C9C946A8-84A0-47A7-A9EC-3FCEABF2FBA2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AAD01-A677-4E14-8FAC-988FE7F6A41F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Bufet obok sali</a:t>
          </a:r>
          <a:endParaRPr lang="en-US" sz="1400" kern="1200"/>
        </a:p>
      </dsp:txBody>
      <dsp:txXfrm>
        <a:off x="7188537" y="2344441"/>
        <a:ext cx="1529296" cy="611718"/>
      </dsp:txXfrm>
    </dsp:sp>
    <dsp:sp modelId="{3F939CFE-FEE5-4637-8C01-6299449A0452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ED3F5-71F0-427E-85B2-C06BE8D4D65A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Na koniec ankieta oceniająca szkolenie</a:t>
          </a:r>
          <a:endParaRPr lang="en-US" sz="1400" kern="1200"/>
        </a:p>
      </dsp:txBody>
      <dsp:txXfrm>
        <a:off x="8985461" y="2344441"/>
        <a:ext cx="1529296" cy="6117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EFE25-9F53-4A63-B558-2F1788DDA617}">
      <dsp:nvSpPr>
        <dsp:cNvPr id="0" name=""/>
        <dsp:cNvSpPr/>
      </dsp:nvSpPr>
      <dsp:spPr>
        <a:xfrm>
          <a:off x="0" y="30312"/>
          <a:ext cx="6513603" cy="285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/>
            <a:t>Najpopularniejszą formą hostowania aplikacji webowych w Azure są Azure App Services</a:t>
          </a:r>
          <a:endParaRPr lang="en-US" sz="4000" kern="1200"/>
        </a:p>
      </dsp:txBody>
      <dsp:txXfrm>
        <a:off x="139360" y="169672"/>
        <a:ext cx="6234883" cy="2576080"/>
      </dsp:txXfrm>
    </dsp:sp>
    <dsp:sp modelId="{21A625E2-7FEE-4762-AE1D-40A22F009A6C}">
      <dsp:nvSpPr>
        <dsp:cNvPr id="0" name=""/>
        <dsp:cNvSpPr/>
      </dsp:nvSpPr>
      <dsp:spPr>
        <a:xfrm>
          <a:off x="0" y="3000313"/>
          <a:ext cx="6513603" cy="2854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/>
            <a:t>W ich wypadku nie mamy bezpośredniego dostępu do ustawień serwera Web(IIS, Tomcat, Apache)</a:t>
          </a:r>
          <a:endParaRPr lang="en-US" sz="4000" kern="1200"/>
        </a:p>
      </dsp:txBody>
      <dsp:txXfrm>
        <a:off x="139360" y="3139673"/>
        <a:ext cx="6234883" cy="25760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2438A-EBDF-461D-AA0C-99442ABC32AD}">
      <dsp:nvSpPr>
        <dsp:cNvPr id="0" name=""/>
        <dsp:cNvSpPr/>
      </dsp:nvSpPr>
      <dsp:spPr>
        <a:xfrm>
          <a:off x="0" y="1290087"/>
          <a:ext cx="6513603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/>
            <a:t>Windows</a:t>
          </a:r>
          <a:endParaRPr lang="en-US" sz="6500" kern="1200"/>
        </a:p>
      </dsp:txBody>
      <dsp:txXfrm>
        <a:off x="76105" y="1366192"/>
        <a:ext cx="6361393" cy="1406815"/>
      </dsp:txXfrm>
    </dsp:sp>
    <dsp:sp modelId="{457E4380-53DE-4CDF-B5AD-D0064A9375A7}">
      <dsp:nvSpPr>
        <dsp:cNvPr id="0" name=""/>
        <dsp:cNvSpPr/>
      </dsp:nvSpPr>
      <dsp:spPr>
        <a:xfrm>
          <a:off x="0" y="3036313"/>
          <a:ext cx="6513603" cy="15590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/>
            <a:t>Linux</a:t>
          </a:r>
          <a:endParaRPr lang="en-US" sz="6500" kern="1200"/>
        </a:p>
      </dsp:txBody>
      <dsp:txXfrm>
        <a:off x="76105" y="3112418"/>
        <a:ext cx="6361393" cy="14068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1C271-16C9-49E1-B23B-BEE4679295F5}">
      <dsp:nvSpPr>
        <dsp:cNvPr id="0" name=""/>
        <dsp:cNvSpPr/>
      </dsp:nvSpPr>
      <dsp:spPr>
        <a:xfrm>
          <a:off x="740776" y="855481"/>
          <a:ext cx="1464285" cy="14642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42977-62C4-450D-B954-B0B58F635BDF}">
      <dsp:nvSpPr>
        <dsp:cNvPr id="0" name=""/>
        <dsp:cNvSpPr/>
      </dsp:nvSpPr>
      <dsp:spPr>
        <a:xfrm>
          <a:off x="10528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EE57B-E722-4EC1-9985-2D5CEB973225}">
      <dsp:nvSpPr>
        <dsp:cNvPr id="0" name=""/>
        <dsp:cNvSpPr/>
      </dsp:nvSpPr>
      <dsp:spPr>
        <a:xfrm>
          <a:off x="2726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Globalna sieć</a:t>
          </a:r>
          <a:endParaRPr lang="en-US" sz="1700" kern="1200"/>
        </a:p>
      </dsp:txBody>
      <dsp:txXfrm>
        <a:off x="272684" y="2775856"/>
        <a:ext cx="2400467" cy="720000"/>
      </dsp:txXfrm>
    </dsp:sp>
    <dsp:sp modelId="{53982AF1-F9AB-4DF6-99C4-6102F070A160}">
      <dsp:nvSpPr>
        <dsp:cNvPr id="0" name=""/>
        <dsp:cNvSpPr/>
      </dsp:nvSpPr>
      <dsp:spPr>
        <a:xfrm>
          <a:off x="3561325" y="855481"/>
          <a:ext cx="1464285" cy="14642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6721A-0E6F-42B9-8284-ACEC99B04C97}">
      <dsp:nvSpPr>
        <dsp:cNvPr id="0" name=""/>
        <dsp:cNvSpPr/>
      </dsp:nvSpPr>
      <dsp:spPr>
        <a:xfrm>
          <a:off x="38733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28CFF-BB5B-4479-A1EF-1EF18B66A751}">
      <dsp:nvSpPr>
        <dsp:cNvPr id="0" name=""/>
        <dsp:cNvSpPr/>
      </dsp:nvSpPr>
      <dsp:spPr>
        <a:xfrm>
          <a:off x="30932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Bezpieczeństwo aplikacji oraz infrastruktury</a:t>
          </a:r>
          <a:endParaRPr lang="en-US" sz="1700" kern="1200"/>
        </a:p>
      </dsp:txBody>
      <dsp:txXfrm>
        <a:off x="3093234" y="2775856"/>
        <a:ext cx="2400467" cy="720000"/>
      </dsp:txXfrm>
    </dsp:sp>
    <dsp:sp modelId="{548E5F14-07BC-47B9-BEB6-7E65E9E99B9A}">
      <dsp:nvSpPr>
        <dsp:cNvPr id="0" name=""/>
        <dsp:cNvSpPr/>
      </dsp:nvSpPr>
      <dsp:spPr>
        <a:xfrm>
          <a:off x="6381875" y="855481"/>
          <a:ext cx="1464285" cy="14642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BE88F-F95E-4DE0-A942-0B3224EDE58B}">
      <dsp:nvSpPr>
        <dsp:cNvPr id="0" name=""/>
        <dsp:cNvSpPr/>
      </dsp:nvSpPr>
      <dsp:spPr>
        <a:xfrm>
          <a:off x="66939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AC3CF-91A6-4FA9-99BC-19AA169092E0}">
      <dsp:nvSpPr>
        <dsp:cNvPr id="0" name=""/>
        <dsp:cNvSpPr/>
      </dsp:nvSpPr>
      <dsp:spPr>
        <a:xfrm>
          <a:off x="59137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Monitoring zasobów</a:t>
          </a:r>
          <a:endParaRPr lang="en-US" sz="1700" kern="1200"/>
        </a:p>
      </dsp:txBody>
      <dsp:txXfrm>
        <a:off x="5913784" y="2775856"/>
        <a:ext cx="2400467" cy="720000"/>
      </dsp:txXfrm>
    </dsp:sp>
    <dsp:sp modelId="{FB60D1DA-4B80-43A1-B2A4-9954ECC6DAAE}">
      <dsp:nvSpPr>
        <dsp:cNvPr id="0" name=""/>
        <dsp:cNvSpPr/>
      </dsp:nvSpPr>
      <dsp:spPr>
        <a:xfrm>
          <a:off x="9202425" y="855481"/>
          <a:ext cx="1464285" cy="14642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2B373-4C9E-4ABF-86FC-1502484B6FB8}">
      <dsp:nvSpPr>
        <dsp:cNvPr id="0" name=""/>
        <dsp:cNvSpPr/>
      </dsp:nvSpPr>
      <dsp:spPr>
        <a:xfrm>
          <a:off x="95144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3B77D-10F6-4BC9-A636-A985E9E25936}">
      <dsp:nvSpPr>
        <dsp:cNvPr id="0" name=""/>
        <dsp:cNvSpPr/>
      </dsp:nvSpPr>
      <dsp:spPr>
        <a:xfrm>
          <a:off x="87343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Stabilne, prywatne połączenia</a:t>
          </a:r>
          <a:endParaRPr lang="en-US" sz="1700" kern="1200"/>
        </a:p>
      </dsp:txBody>
      <dsp:txXfrm>
        <a:off x="8734334" y="2775856"/>
        <a:ext cx="2400467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2E7F7-65E0-491F-B4AE-CDCBC9BFA780}">
      <dsp:nvSpPr>
        <dsp:cNvPr id="0" name=""/>
        <dsp:cNvSpPr/>
      </dsp:nvSpPr>
      <dsp:spPr>
        <a:xfrm>
          <a:off x="0" y="761832"/>
          <a:ext cx="6513603" cy="1034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Podstawowy elementem budowania sieci w Azure</a:t>
          </a:r>
          <a:endParaRPr lang="en-US" sz="2600" kern="1200"/>
        </a:p>
      </dsp:txBody>
      <dsp:txXfrm>
        <a:off x="50489" y="812321"/>
        <a:ext cx="6412625" cy="933302"/>
      </dsp:txXfrm>
    </dsp:sp>
    <dsp:sp modelId="{C0D0D0D0-5856-4A58-877D-71D5A1A2B4FB}">
      <dsp:nvSpPr>
        <dsp:cNvPr id="0" name=""/>
        <dsp:cNvSpPr/>
      </dsp:nvSpPr>
      <dsp:spPr>
        <a:xfrm>
          <a:off x="0" y="1870993"/>
          <a:ext cx="6513603" cy="10342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Pozwala na bezpieczną komunikację pomiędzy komponentami, które integrują się z </a:t>
          </a:r>
          <a:r>
            <a:rPr lang="pl-PL" sz="2600" b="1" kern="1200"/>
            <a:t>VNetami</a:t>
          </a:r>
          <a:endParaRPr lang="en-US" sz="2600" kern="1200"/>
        </a:p>
      </dsp:txBody>
      <dsp:txXfrm>
        <a:off x="50489" y="1921482"/>
        <a:ext cx="6412625" cy="933302"/>
      </dsp:txXfrm>
    </dsp:sp>
    <dsp:sp modelId="{8D286E5B-F95A-47ED-80B8-1EDEDDFF3664}">
      <dsp:nvSpPr>
        <dsp:cNvPr id="0" name=""/>
        <dsp:cNvSpPr/>
      </dsp:nvSpPr>
      <dsp:spPr>
        <a:xfrm>
          <a:off x="0" y="2980153"/>
          <a:ext cx="6513603" cy="10342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Integrują zasoby on-premises</a:t>
          </a:r>
          <a:endParaRPr lang="en-US" sz="2600" kern="1200"/>
        </a:p>
      </dsp:txBody>
      <dsp:txXfrm>
        <a:off x="50489" y="3030642"/>
        <a:ext cx="6412625" cy="933302"/>
      </dsp:txXfrm>
    </dsp:sp>
    <dsp:sp modelId="{253CE93F-21F7-4E61-B324-9FF60F54C9CD}">
      <dsp:nvSpPr>
        <dsp:cNvPr id="0" name=""/>
        <dsp:cNvSpPr/>
      </dsp:nvSpPr>
      <dsp:spPr>
        <a:xfrm>
          <a:off x="0" y="4089313"/>
          <a:ext cx="6513603" cy="10342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Pozwalają na filtrowanie ruchu oraz routing</a:t>
          </a:r>
          <a:endParaRPr lang="en-US" sz="2600" kern="1200"/>
        </a:p>
      </dsp:txBody>
      <dsp:txXfrm>
        <a:off x="50489" y="4139802"/>
        <a:ext cx="6412625" cy="9333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C4ECD-3050-4DC1-8B89-76ACA3E23EDA}">
      <dsp:nvSpPr>
        <dsp:cNvPr id="0" name=""/>
        <dsp:cNvSpPr/>
      </dsp:nvSpPr>
      <dsp:spPr>
        <a:xfrm>
          <a:off x="3987" y="1518916"/>
          <a:ext cx="1046882" cy="1046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5CB3-4338-4994-8796-BEF6A1D176F6}">
      <dsp:nvSpPr>
        <dsp:cNvPr id="0" name=""/>
        <dsp:cNvSpPr/>
      </dsp:nvSpPr>
      <dsp:spPr>
        <a:xfrm>
          <a:off x="3987" y="2688246"/>
          <a:ext cx="2991093" cy="588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400" kern="1200"/>
            <a:t>Proces balansowania ruchu sieciowego w zależności od zadanych metryk</a:t>
          </a:r>
          <a:endParaRPr lang="en-US" sz="1400" kern="1200"/>
        </a:p>
      </dsp:txBody>
      <dsp:txXfrm>
        <a:off x="3987" y="2688246"/>
        <a:ext cx="2991093" cy="588871"/>
      </dsp:txXfrm>
    </dsp:sp>
    <dsp:sp modelId="{EC0A6E56-3124-4A9B-BC04-D2CAB20B4F57}">
      <dsp:nvSpPr>
        <dsp:cNvPr id="0" name=""/>
        <dsp:cNvSpPr/>
      </dsp:nvSpPr>
      <dsp:spPr>
        <a:xfrm>
          <a:off x="3987" y="3334069"/>
          <a:ext cx="2991093" cy="1032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F648B-16A6-45DA-A9A7-D3FE318898BA}">
      <dsp:nvSpPr>
        <dsp:cNvPr id="0" name=""/>
        <dsp:cNvSpPr/>
      </dsp:nvSpPr>
      <dsp:spPr>
        <a:xfrm>
          <a:off x="3518522" y="1518916"/>
          <a:ext cx="1046882" cy="1046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DAEB3-36A4-4EBF-BA5A-B966015FEC7B}">
      <dsp:nvSpPr>
        <dsp:cNvPr id="0" name=""/>
        <dsp:cNvSpPr/>
      </dsp:nvSpPr>
      <dsp:spPr>
        <a:xfrm>
          <a:off x="3518522" y="2688246"/>
          <a:ext cx="2991093" cy="588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400" kern="1200"/>
            <a:t>Metryki są bezpośrednio powiązane z balansowaną aplikacją bądź systememem:</a:t>
          </a:r>
          <a:endParaRPr lang="en-US" sz="1400" kern="1200"/>
        </a:p>
      </dsp:txBody>
      <dsp:txXfrm>
        <a:off x="3518522" y="2688246"/>
        <a:ext cx="2991093" cy="588871"/>
      </dsp:txXfrm>
    </dsp:sp>
    <dsp:sp modelId="{35E511B3-AE43-43E5-8509-468D90B13ED9}">
      <dsp:nvSpPr>
        <dsp:cNvPr id="0" name=""/>
        <dsp:cNvSpPr/>
      </dsp:nvSpPr>
      <dsp:spPr>
        <a:xfrm>
          <a:off x="3518522" y="3334069"/>
          <a:ext cx="2991093" cy="1032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Dostępność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Położenie geograficzne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Funkcjonalności w wersji preview(A/B testing)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Performance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Inne</a:t>
          </a:r>
          <a:endParaRPr lang="en-US" sz="1100" kern="1200"/>
        </a:p>
      </dsp:txBody>
      <dsp:txXfrm>
        <a:off x="3518522" y="3334069"/>
        <a:ext cx="2991093" cy="103243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C165E-FA0E-4270-B421-C2ED184A9D56}">
      <dsp:nvSpPr>
        <dsp:cNvPr id="0" name=""/>
        <dsp:cNvSpPr/>
      </dsp:nvSpPr>
      <dsp:spPr>
        <a:xfrm>
          <a:off x="0" y="426355"/>
          <a:ext cx="6513603" cy="24659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500" kern="1200"/>
            <a:t>Usługi pozwalające na przetwarzanie wiadomości w sposób asynchroniczny</a:t>
          </a:r>
          <a:endParaRPr lang="en-US" sz="3500" kern="1200"/>
        </a:p>
      </dsp:txBody>
      <dsp:txXfrm>
        <a:off x="120378" y="546733"/>
        <a:ext cx="6272847" cy="2225201"/>
      </dsp:txXfrm>
    </dsp:sp>
    <dsp:sp modelId="{FC6E494A-1F1D-4527-AABD-CE593F55C1CA}">
      <dsp:nvSpPr>
        <dsp:cNvPr id="0" name=""/>
        <dsp:cNvSpPr/>
      </dsp:nvSpPr>
      <dsp:spPr>
        <a:xfrm>
          <a:off x="0" y="2993112"/>
          <a:ext cx="6513603" cy="24659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500" kern="1200"/>
            <a:t>Używane wszędzie tam gdzie chcemy oddzielić od siebie logikę odbierania i przetwarzania wiadomości(</a:t>
          </a:r>
          <a:r>
            <a:rPr lang="pl-PL" sz="3500" i="1" kern="1200"/>
            <a:t>decoupling</a:t>
          </a:r>
          <a:r>
            <a:rPr lang="pl-PL" sz="3500" kern="1200"/>
            <a:t>)</a:t>
          </a:r>
          <a:endParaRPr lang="en-US" sz="3500" kern="1200"/>
        </a:p>
      </dsp:txBody>
      <dsp:txXfrm>
        <a:off x="120378" y="3113490"/>
        <a:ext cx="6272847" cy="22252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59492-903F-44C1-AE1F-DE42FD0D3E6B}">
      <dsp:nvSpPr>
        <dsp:cNvPr id="0" name=""/>
        <dsp:cNvSpPr/>
      </dsp:nvSpPr>
      <dsp:spPr>
        <a:xfrm>
          <a:off x="0" y="552493"/>
          <a:ext cx="6513603" cy="1539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Obszar IT zajmujący się szeroko pojętą integracją urządzeń oraz systemów wraz korzystającymi z nich użytkownikami</a:t>
          </a:r>
          <a:endParaRPr lang="en-US" sz="2800" kern="1200"/>
        </a:p>
      </dsp:txBody>
      <dsp:txXfrm>
        <a:off x="75163" y="627656"/>
        <a:ext cx="6363277" cy="1389393"/>
      </dsp:txXfrm>
    </dsp:sp>
    <dsp:sp modelId="{CC813CA9-54FE-49E7-9B50-192D8FF1A6BA}">
      <dsp:nvSpPr>
        <dsp:cNvPr id="0" name=""/>
        <dsp:cNvSpPr/>
      </dsp:nvSpPr>
      <dsp:spPr>
        <a:xfrm>
          <a:off x="0" y="2172853"/>
          <a:ext cx="6513603" cy="15397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Głównymi elementami składowymi są urządzenia wyposażone w wszelkiej maści sensory bądź przetwarzające dane w locie</a:t>
          </a:r>
          <a:endParaRPr lang="en-US" sz="2800" kern="1200"/>
        </a:p>
      </dsp:txBody>
      <dsp:txXfrm>
        <a:off x="75163" y="2248016"/>
        <a:ext cx="6363277" cy="1389393"/>
      </dsp:txXfrm>
    </dsp:sp>
    <dsp:sp modelId="{7D381612-04D3-4BBE-B351-1137B0FB9218}">
      <dsp:nvSpPr>
        <dsp:cNvPr id="0" name=""/>
        <dsp:cNvSpPr/>
      </dsp:nvSpPr>
      <dsp:spPr>
        <a:xfrm>
          <a:off x="0" y="3793213"/>
          <a:ext cx="6513603" cy="15397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Główną trudnością systemów </a:t>
          </a:r>
          <a:r>
            <a:rPr lang="pl-PL" sz="2800" b="1" kern="1200"/>
            <a:t>IoT </a:t>
          </a:r>
          <a:r>
            <a:rPr lang="pl-PL" sz="2800" kern="1200"/>
            <a:t>jest duża ilość nieustrukturyzowanych danych, które przepływają przez w nie w jednostce czasu</a:t>
          </a:r>
          <a:endParaRPr lang="en-US" sz="2800" kern="1200"/>
        </a:p>
      </dsp:txBody>
      <dsp:txXfrm>
        <a:off x="75163" y="3868376"/>
        <a:ext cx="6363277" cy="138939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94547-3045-43AD-BDE0-493939E97702}">
      <dsp:nvSpPr>
        <dsp:cNvPr id="0" name=""/>
        <dsp:cNvSpPr/>
      </dsp:nvSpPr>
      <dsp:spPr>
        <a:xfrm>
          <a:off x="592801" y="557713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BD3C1-5305-4BF9-BAD8-91C3BEDE916E}">
      <dsp:nvSpPr>
        <dsp:cNvPr id="0" name=""/>
        <dsp:cNvSpPr/>
      </dsp:nvSpPr>
      <dsp:spPr>
        <a:xfrm>
          <a:off x="826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79D2F8-ED73-46B8-B41A-056A4D87B520}">
      <dsp:nvSpPr>
        <dsp:cNvPr id="0" name=""/>
        <dsp:cNvSpPr/>
      </dsp:nvSpPr>
      <dsp:spPr>
        <a:xfrm>
          <a:off x="241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Transport oraz logistyka</a:t>
          </a:r>
          <a:endParaRPr lang="en-US" sz="1700" kern="1200"/>
        </a:p>
      </dsp:txBody>
      <dsp:txXfrm>
        <a:off x="241801" y="1997713"/>
        <a:ext cx="1800000" cy="720000"/>
      </dsp:txXfrm>
    </dsp:sp>
    <dsp:sp modelId="{A94EC4CB-6D6D-4200-AB20-1EEB3AF10816}">
      <dsp:nvSpPr>
        <dsp:cNvPr id="0" name=""/>
        <dsp:cNvSpPr/>
      </dsp:nvSpPr>
      <dsp:spPr>
        <a:xfrm>
          <a:off x="2707801" y="557713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4938F-91C4-4078-BF4B-E98C93DAA37A}">
      <dsp:nvSpPr>
        <dsp:cNvPr id="0" name=""/>
        <dsp:cNvSpPr/>
      </dsp:nvSpPr>
      <dsp:spPr>
        <a:xfrm>
          <a:off x="2941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2CECA-9ADA-4402-A19C-E2F25500CE74}">
      <dsp:nvSpPr>
        <dsp:cNvPr id="0" name=""/>
        <dsp:cNvSpPr/>
      </dsp:nvSpPr>
      <dsp:spPr>
        <a:xfrm>
          <a:off x="2356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Samochody autonomiczne</a:t>
          </a:r>
          <a:endParaRPr lang="en-US" sz="1700" kern="1200"/>
        </a:p>
      </dsp:txBody>
      <dsp:txXfrm>
        <a:off x="2356801" y="1997713"/>
        <a:ext cx="1800000" cy="720000"/>
      </dsp:txXfrm>
    </dsp:sp>
    <dsp:sp modelId="{D991E257-7226-42DA-91A3-5F9A1C0CE71B}">
      <dsp:nvSpPr>
        <dsp:cNvPr id="0" name=""/>
        <dsp:cNvSpPr/>
      </dsp:nvSpPr>
      <dsp:spPr>
        <a:xfrm>
          <a:off x="4822802" y="557713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A51DF-E8E3-4E23-AD09-7D56DD14493A}">
      <dsp:nvSpPr>
        <dsp:cNvPr id="0" name=""/>
        <dsp:cNvSpPr/>
      </dsp:nvSpPr>
      <dsp:spPr>
        <a:xfrm>
          <a:off x="5056802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6CDC9-35CD-4A2C-887D-6E604477DEEC}">
      <dsp:nvSpPr>
        <dsp:cNvPr id="0" name=""/>
        <dsp:cNvSpPr/>
      </dsp:nvSpPr>
      <dsp:spPr>
        <a:xfrm>
          <a:off x="4471802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Sektor energetyczny</a:t>
          </a:r>
          <a:endParaRPr lang="en-US" sz="1700" kern="1200"/>
        </a:p>
      </dsp:txBody>
      <dsp:txXfrm>
        <a:off x="4471802" y="1997713"/>
        <a:ext cx="1800000" cy="720000"/>
      </dsp:txXfrm>
    </dsp:sp>
    <dsp:sp modelId="{5B549290-0B90-4F47-B704-C9B0F8CDCFA4}">
      <dsp:nvSpPr>
        <dsp:cNvPr id="0" name=""/>
        <dsp:cNvSpPr/>
      </dsp:nvSpPr>
      <dsp:spPr>
        <a:xfrm>
          <a:off x="592801" y="3167713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BDDC9-AD87-42B5-9917-D0A4A0E266DF}">
      <dsp:nvSpPr>
        <dsp:cNvPr id="0" name=""/>
        <dsp:cNvSpPr/>
      </dsp:nvSpPr>
      <dsp:spPr>
        <a:xfrm>
          <a:off x="8268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6AA35-6194-44B6-9F72-15C8A3442CA7}">
      <dsp:nvSpPr>
        <dsp:cNvPr id="0" name=""/>
        <dsp:cNvSpPr/>
      </dsp:nvSpPr>
      <dsp:spPr>
        <a:xfrm>
          <a:off x="241801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Sprzedaż</a:t>
          </a:r>
          <a:endParaRPr lang="en-US" sz="1700" kern="1200"/>
        </a:p>
      </dsp:txBody>
      <dsp:txXfrm>
        <a:off x="241801" y="4607713"/>
        <a:ext cx="1800000" cy="720000"/>
      </dsp:txXfrm>
    </dsp:sp>
    <dsp:sp modelId="{7153F783-DA73-4A3C-A80A-1E3D6FE59924}">
      <dsp:nvSpPr>
        <dsp:cNvPr id="0" name=""/>
        <dsp:cNvSpPr/>
      </dsp:nvSpPr>
      <dsp:spPr>
        <a:xfrm>
          <a:off x="2707801" y="3167713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A7669-3F13-4B63-AB49-59C9B418672B}">
      <dsp:nvSpPr>
        <dsp:cNvPr id="0" name=""/>
        <dsp:cNvSpPr/>
      </dsp:nvSpPr>
      <dsp:spPr>
        <a:xfrm>
          <a:off x="29418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EE0CC-35AC-43ED-AAE5-73987143C7D4}">
      <dsp:nvSpPr>
        <dsp:cNvPr id="0" name=""/>
        <dsp:cNvSpPr/>
      </dsp:nvSpPr>
      <dsp:spPr>
        <a:xfrm>
          <a:off x="2356801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"Discrete manufacturing"</a:t>
          </a:r>
          <a:endParaRPr lang="en-US" sz="1700" kern="1200"/>
        </a:p>
      </dsp:txBody>
      <dsp:txXfrm>
        <a:off x="2356801" y="4607713"/>
        <a:ext cx="1800000" cy="720000"/>
      </dsp:txXfrm>
    </dsp:sp>
    <dsp:sp modelId="{3E174065-4C11-44C7-9DD6-3093AE0DB5D2}">
      <dsp:nvSpPr>
        <dsp:cNvPr id="0" name=""/>
        <dsp:cNvSpPr/>
      </dsp:nvSpPr>
      <dsp:spPr>
        <a:xfrm>
          <a:off x="4822802" y="3167713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E1B91-CA75-4FF3-A0E1-7263BC39B897}">
      <dsp:nvSpPr>
        <dsp:cNvPr id="0" name=""/>
        <dsp:cNvSpPr/>
      </dsp:nvSpPr>
      <dsp:spPr>
        <a:xfrm>
          <a:off x="5056802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DB69F-98EB-494A-A5DA-137AE0708C5B}">
      <dsp:nvSpPr>
        <dsp:cNvPr id="0" name=""/>
        <dsp:cNvSpPr/>
      </dsp:nvSpPr>
      <dsp:spPr>
        <a:xfrm>
          <a:off x="4471802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Kontrola procesów wytwórczych</a:t>
          </a:r>
          <a:endParaRPr lang="en-US" sz="1700" kern="1200"/>
        </a:p>
      </dsp:txBody>
      <dsp:txXfrm>
        <a:off x="4471802" y="4607713"/>
        <a:ext cx="1800000" cy="72000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15D58-C942-4937-96FF-86B530A8C34B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FBB80-57BF-47E9-897C-55AE113069A6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/>
            <a:t>Nie jest stanowiskiem</a:t>
          </a:r>
          <a:endParaRPr lang="en-US" sz="3600" kern="1200"/>
        </a:p>
      </dsp:txBody>
      <dsp:txXfrm>
        <a:off x="383617" y="1447754"/>
        <a:ext cx="2847502" cy="1768010"/>
      </dsp:txXfrm>
    </dsp:sp>
    <dsp:sp modelId="{0132C2CB-48CA-44E3-8AAD-1111237D5437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0C62A-07A6-4728-8971-D21C778B7545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/>
            <a:t>Nie jest osobą</a:t>
          </a:r>
          <a:endParaRPr lang="en-US" sz="3600" kern="1200"/>
        </a:p>
      </dsp:txBody>
      <dsp:txXfrm>
        <a:off x="3998355" y="1447754"/>
        <a:ext cx="2847502" cy="1768010"/>
      </dsp:txXfrm>
    </dsp:sp>
    <dsp:sp modelId="{C438385A-7D29-4E1D-AF0D-ADBF88912A0A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20F85-284E-4606-984A-534BC669EF46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/>
            <a:t>Nie jest narzędziem</a:t>
          </a:r>
          <a:endParaRPr lang="en-US" sz="3600" kern="1200"/>
        </a:p>
      </dsp:txBody>
      <dsp:txXfrm>
        <a:off x="7613092" y="1447754"/>
        <a:ext cx="2847502" cy="1768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2DBBD-0472-4830-B021-F8BFABFDA402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F038B-9A46-4AEA-9306-5A4FA65B2E27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B3954-A76C-4262-AF2A-2F7FEB7A4939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Azure ExpressRoute</a:t>
          </a:r>
          <a:endParaRPr lang="en-US" sz="2500" kern="1200"/>
        </a:p>
      </dsp:txBody>
      <dsp:txXfrm>
        <a:off x="2039300" y="956381"/>
        <a:ext cx="4474303" cy="1765627"/>
      </dsp:txXfrm>
    </dsp:sp>
    <dsp:sp modelId="{75BCE2B0-6627-411F-808F-68FE6C722A92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7ADD0-28C6-458B-A6F1-47E203BF17C4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88112-A54E-469A-9169-9330938B6AC3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VPN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BBB15-40DC-4E56-96D2-64E9383A97EA}">
      <dsp:nvSpPr>
        <dsp:cNvPr id="0" name=""/>
        <dsp:cNvSpPr/>
      </dsp:nvSpPr>
      <dsp:spPr>
        <a:xfrm>
          <a:off x="0" y="30312"/>
          <a:ext cx="6513603" cy="285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/>
            <a:t>Zarządzalna usługa oferująca kilka opcji przechowywania danych – tabele, bloby, pliki oraz kolejki</a:t>
          </a:r>
          <a:endParaRPr lang="en-US" sz="4000" kern="1200"/>
        </a:p>
      </dsp:txBody>
      <dsp:txXfrm>
        <a:off x="139360" y="169672"/>
        <a:ext cx="6234883" cy="2576080"/>
      </dsp:txXfrm>
    </dsp:sp>
    <dsp:sp modelId="{3A89F6D6-0BEA-4EDF-9E22-16BCF5E1CE19}">
      <dsp:nvSpPr>
        <dsp:cNvPr id="0" name=""/>
        <dsp:cNvSpPr/>
      </dsp:nvSpPr>
      <dsp:spPr>
        <a:xfrm>
          <a:off x="0" y="3000313"/>
          <a:ext cx="6513603" cy="2854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/>
            <a:t>Zapewnia wysoką dostępność, trwałość, bezpieczeństwo oraz skalowalność</a:t>
          </a:r>
          <a:endParaRPr lang="en-US" sz="4000" kern="1200"/>
        </a:p>
      </dsp:txBody>
      <dsp:txXfrm>
        <a:off x="139360" y="3139673"/>
        <a:ext cx="6234883" cy="2576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4EB67-61BE-487D-9B79-AE0AC1FDD668}">
      <dsp:nvSpPr>
        <dsp:cNvPr id="0" name=""/>
        <dsp:cNvSpPr/>
      </dsp:nvSpPr>
      <dsp:spPr>
        <a:xfrm>
          <a:off x="314088" y="0"/>
          <a:ext cx="5885426" cy="5885426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66297-0978-4F43-B0CA-104A9A8B6BDA}">
      <dsp:nvSpPr>
        <dsp:cNvPr id="0" name=""/>
        <dsp:cNvSpPr/>
      </dsp:nvSpPr>
      <dsp:spPr>
        <a:xfrm>
          <a:off x="873204" y="559115"/>
          <a:ext cx="2295316" cy="22953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Usługa do przechowywania ustrukturyzowanych nierelacyjnych danych</a:t>
          </a:r>
          <a:endParaRPr lang="en-US" sz="1800" kern="1200"/>
        </a:p>
      </dsp:txBody>
      <dsp:txXfrm>
        <a:off x="985252" y="671163"/>
        <a:ext cx="2071220" cy="2071220"/>
      </dsp:txXfrm>
    </dsp:sp>
    <dsp:sp modelId="{A3649617-2078-4B50-AEA9-F463664D6F43}">
      <dsp:nvSpPr>
        <dsp:cNvPr id="0" name=""/>
        <dsp:cNvSpPr/>
      </dsp:nvSpPr>
      <dsp:spPr>
        <a:xfrm>
          <a:off x="3345083" y="559115"/>
          <a:ext cx="2295316" cy="2295316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Baza danych typu NoSQL, key/value</a:t>
          </a:r>
          <a:endParaRPr lang="en-US" sz="1800" kern="1200"/>
        </a:p>
      </dsp:txBody>
      <dsp:txXfrm>
        <a:off x="3457131" y="671163"/>
        <a:ext cx="2071220" cy="2071220"/>
      </dsp:txXfrm>
    </dsp:sp>
    <dsp:sp modelId="{2F9D21D2-8314-4203-886A-B33B5D8BD644}">
      <dsp:nvSpPr>
        <dsp:cNvPr id="0" name=""/>
        <dsp:cNvSpPr/>
      </dsp:nvSpPr>
      <dsp:spPr>
        <a:xfrm>
          <a:off x="873204" y="3030994"/>
          <a:ext cx="2295316" cy="2295316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Nie wymaga schematu, dostosowuje się do danych przechowywanych w tabelach</a:t>
          </a:r>
          <a:endParaRPr lang="en-US" sz="1800" kern="1200"/>
        </a:p>
      </dsp:txBody>
      <dsp:txXfrm>
        <a:off x="985252" y="3143042"/>
        <a:ext cx="2071220" cy="2071220"/>
      </dsp:txXfrm>
    </dsp:sp>
    <dsp:sp modelId="{94AD2FAF-9CBC-4C7D-BCF2-EB3E4DE10616}">
      <dsp:nvSpPr>
        <dsp:cNvPr id="0" name=""/>
        <dsp:cNvSpPr/>
      </dsp:nvSpPr>
      <dsp:spPr>
        <a:xfrm>
          <a:off x="3345083" y="3030994"/>
          <a:ext cx="2295316" cy="229531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Pozwala na dostęp do danych za pomocą protokołu OData</a:t>
          </a:r>
          <a:endParaRPr lang="en-US" sz="1800" kern="1200"/>
        </a:p>
      </dsp:txBody>
      <dsp:txXfrm>
        <a:off x="3457131" y="3143042"/>
        <a:ext cx="2071220" cy="20712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2CD33-195B-4B54-B1A9-9C77642DB810}">
      <dsp:nvSpPr>
        <dsp:cNvPr id="0" name=""/>
        <dsp:cNvSpPr/>
      </dsp:nvSpPr>
      <dsp:spPr>
        <a:xfrm>
          <a:off x="0" y="40302"/>
          <a:ext cx="6513603" cy="18696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/>
            <a:t>Usługa do przechowywania dużej ilości wiadomości w ramach kolejki</a:t>
          </a:r>
          <a:endParaRPr lang="en-US" sz="3400" kern="1200"/>
        </a:p>
      </dsp:txBody>
      <dsp:txXfrm>
        <a:off x="91269" y="131571"/>
        <a:ext cx="6331065" cy="1687122"/>
      </dsp:txXfrm>
    </dsp:sp>
    <dsp:sp modelId="{2F2BB310-D18D-4EAA-A429-F708844C2612}">
      <dsp:nvSpPr>
        <dsp:cNvPr id="0" name=""/>
        <dsp:cNvSpPr/>
      </dsp:nvSpPr>
      <dsp:spPr>
        <a:xfrm>
          <a:off x="0" y="2007883"/>
          <a:ext cx="6513603" cy="18696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/>
            <a:t>Limit wielkości wiadomości – 64KB</a:t>
          </a:r>
          <a:endParaRPr lang="en-US" sz="3400" kern="1200"/>
        </a:p>
      </dsp:txBody>
      <dsp:txXfrm>
        <a:off x="91269" y="2099152"/>
        <a:ext cx="6331065" cy="1687122"/>
      </dsp:txXfrm>
    </dsp:sp>
    <dsp:sp modelId="{8F389DB1-7A0F-4BF4-84E0-948216235CB6}">
      <dsp:nvSpPr>
        <dsp:cNvPr id="0" name=""/>
        <dsp:cNvSpPr/>
      </dsp:nvSpPr>
      <dsp:spPr>
        <a:xfrm>
          <a:off x="0" y="3975463"/>
          <a:ext cx="6513603" cy="18696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/>
            <a:t>Używana zwykle aby procesować dane asynchronicznie</a:t>
          </a:r>
          <a:endParaRPr lang="en-US" sz="3400" kern="1200"/>
        </a:p>
      </dsp:txBody>
      <dsp:txXfrm>
        <a:off x="91269" y="4066732"/>
        <a:ext cx="6331065" cy="16871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C5A66-C273-4166-8A8B-F7EA56839395}">
      <dsp:nvSpPr>
        <dsp:cNvPr id="0" name=""/>
        <dsp:cNvSpPr/>
      </dsp:nvSpPr>
      <dsp:spPr>
        <a:xfrm>
          <a:off x="0" y="3363072"/>
          <a:ext cx="6089650" cy="22065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Opiera się o zdefiniowanie dwóch parametrów:</a:t>
          </a:r>
          <a:endParaRPr lang="en-US" sz="2800" kern="1200"/>
        </a:p>
      </dsp:txBody>
      <dsp:txXfrm>
        <a:off x="0" y="3363072"/>
        <a:ext cx="6089650" cy="1191531"/>
      </dsp:txXfrm>
    </dsp:sp>
    <dsp:sp modelId="{22403014-1675-4A18-A1B8-A602CAC4DA04}">
      <dsp:nvSpPr>
        <dsp:cNvPr id="0" name=""/>
        <dsp:cNvSpPr/>
      </dsp:nvSpPr>
      <dsp:spPr>
        <a:xfrm>
          <a:off x="0" y="4510473"/>
          <a:ext cx="3044825" cy="101500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/>
            <a:t>RTO – </a:t>
          </a:r>
          <a:r>
            <a:rPr lang="pl-PL" sz="1700" kern="1200"/>
            <a:t>Recovery Time Objective – Ile czasu potrzebujemy na odzyskanie kontroli</a:t>
          </a:r>
          <a:endParaRPr lang="en-US" sz="1700" kern="1200"/>
        </a:p>
      </dsp:txBody>
      <dsp:txXfrm>
        <a:off x="0" y="4510473"/>
        <a:ext cx="3044825" cy="1015008"/>
      </dsp:txXfrm>
    </dsp:sp>
    <dsp:sp modelId="{2AD48AC6-686C-47B8-B349-C59C5D89ADC5}">
      <dsp:nvSpPr>
        <dsp:cNvPr id="0" name=""/>
        <dsp:cNvSpPr/>
      </dsp:nvSpPr>
      <dsp:spPr>
        <a:xfrm>
          <a:off x="3044825" y="4510473"/>
          <a:ext cx="3044825" cy="1015008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/>
            <a:t>RPO – </a:t>
          </a:r>
          <a:r>
            <a:rPr lang="pl-PL" sz="1700" kern="1200"/>
            <a:t>Recovery Point Objective – Ile danych możemy utracić w przypadku awarii</a:t>
          </a:r>
          <a:endParaRPr lang="en-US" sz="1700" kern="1200"/>
        </a:p>
      </dsp:txBody>
      <dsp:txXfrm>
        <a:off x="3044825" y="4510473"/>
        <a:ext cx="3044825" cy="1015008"/>
      </dsp:txXfrm>
    </dsp:sp>
    <dsp:sp modelId="{86879D25-DC1F-4E26-8904-237E2C6D7B26}">
      <dsp:nvSpPr>
        <dsp:cNvPr id="0" name=""/>
        <dsp:cNvSpPr/>
      </dsp:nvSpPr>
      <dsp:spPr>
        <a:xfrm rot="10800000">
          <a:off x="0" y="2512"/>
          <a:ext cx="6089650" cy="3393658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Proces odtwarzania usługi w przypadku awarii</a:t>
          </a:r>
          <a:endParaRPr lang="en-US" sz="2800" kern="1200"/>
        </a:p>
      </dsp:txBody>
      <dsp:txXfrm rot="10800000">
        <a:off x="0" y="2512"/>
        <a:ext cx="6089650" cy="22050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F46B2-CEAA-43C0-8619-AB277FFBFB9A}">
      <dsp:nvSpPr>
        <dsp:cNvPr id="0" name=""/>
        <dsp:cNvSpPr/>
      </dsp:nvSpPr>
      <dsp:spPr>
        <a:xfrm>
          <a:off x="0" y="3363072"/>
          <a:ext cx="6089650" cy="22065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Implementowany na wielu poziomach:</a:t>
          </a:r>
          <a:endParaRPr lang="en-US" sz="2800" kern="1200"/>
        </a:p>
      </dsp:txBody>
      <dsp:txXfrm>
        <a:off x="0" y="3363072"/>
        <a:ext cx="6089650" cy="1191531"/>
      </dsp:txXfrm>
    </dsp:sp>
    <dsp:sp modelId="{E4EA9349-9C6B-4E4B-A8E6-B38ED11793B9}">
      <dsp:nvSpPr>
        <dsp:cNvPr id="0" name=""/>
        <dsp:cNvSpPr/>
      </dsp:nvSpPr>
      <dsp:spPr>
        <a:xfrm>
          <a:off x="2973" y="4510473"/>
          <a:ext cx="2027901" cy="101500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41910" rIns="234696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/>
            <a:t>DNS</a:t>
          </a:r>
          <a:endParaRPr lang="en-US" sz="3300" kern="1200"/>
        </a:p>
      </dsp:txBody>
      <dsp:txXfrm>
        <a:off x="2973" y="4510473"/>
        <a:ext cx="2027901" cy="1015008"/>
      </dsp:txXfrm>
    </dsp:sp>
    <dsp:sp modelId="{B70CFD61-55B0-4DB2-955C-90ABB0612B1B}">
      <dsp:nvSpPr>
        <dsp:cNvPr id="0" name=""/>
        <dsp:cNvSpPr/>
      </dsp:nvSpPr>
      <dsp:spPr>
        <a:xfrm>
          <a:off x="2030874" y="4510473"/>
          <a:ext cx="2027901" cy="1015008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41910" rIns="234696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/>
            <a:t>Load Balancer</a:t>
          </a:r>
          <a:endParaRPr lang="en-US" sz="3300" kern="1200"/>
        </a:p>
      </dsp:txBody>
      <dsp:txXfrm>
        <a:off x="2030874" y="4510473"/>
        <a:ext cx="2027901" cy="1015008"/>
      </dsp:txXfrm>
    </dsp:sp>
    <dsp:sp modelId="{A43E3BA6-1500-489D-ACBC-4522D82D5A95}">
      <dsp:nvSpPr>
        <dsp:cNvPr id="0" name=""/>
        <dsp:cNvSpPr/>
      </dsp:nvSpPr>
      <dsp:spPr>
        <a:xfrm>
          <a:off x="4058775" y="4510473"/>
          <a:ext cx="2027901" cy="1015008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41910" rIns="234696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/>
            <a:t>Aplikacja</a:t>
          </a:r>
          <a:endParaRPr lang="en-US" sz="3300" kern="1200"/>
        </a:p>
      </dsp:txBody>
      <dsp:txXfrm>
        <a:off x="4058775" y="4510473"/>
        <a:ext cx="2027901" cy="1015008"/>
      </dsp:txXfrm>
    </dsp:sp>
    <dsp:sp modelId="{FCD8FE0C-5BA2-4F57-BAEA-FAEF22FA8EF7}">
      <dsp:nvSpPr>
        <dsp:cNvPr id="0" name=""/>
        <dsp:cNvSpPr/>
      </dsp:nvSpPr>
      <dsp:spPr>
        <a:xfrm rot="10800000">
          <a:off x="0" y="2512"/>
          <a:ext cx="6089650" cy="3393658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Proces „przepięcia” usługi pomiędzy regionami</a:t>
          </a:r>
          <a:endParaRPr lang="en-US" sz="2800" kern="1200"/>
        </a:p>
      </dsp:txBody>
      <dsp:txXfrm rot="10800000">
        <a:off x="0" y="2512"/>
        <a:ext cx="6089650" cy="22050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C8054-E1B3-4BC6-81C8-8F7FA0472382}">
      <dsp:nvSpPr>
        <dsp:cNvPr id="0" name=""/>
        <dsp:cNvSpPr/>
      </dsp:nvSpPr>
      <dsp:spPr>
        <a:xfrm>
          <a:off x="0" y="680914"/>
          <a:ext cx="6513603" cy="10725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Dostępne dla Windows oraz Linux</a:t>
          </a:r>
          <a:endParaRPr lang="en-US" sz="2700" kern="1200"/>
        </a:p>
      </dsp:txBody>
      <dsp:txXfrm>
        <a:off x="52359" y="733273"/>
        <a:ext cx="6408885" cy="967861"/>
      </dsp:txXfrm>
    </dsp:sp>
    <dsp:sp modelId="{A2E54EF9-C3C2-4CEA-864A-95C140AB9048}">
      <dsp:nvSpPr>
        <dsp:cNvPr id="0" name=""/>
        <dsp:cNvSpPr/>
      </dsp:nvSpPr>
      <dsp:spPr>
        <a:xfrm>
          <a:off x="0" y="1831253"/>
          <a:ext cx="6513603" cy="107257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Skalowalne zasoby umożliwiające hostowanie większości usług</a:t>
          </a:r>
          <a:endParaRPr lang="en-US" sz="2700" kern="1200"/>
        </a:p>
      </dsp:txBody>
      <dsp:txXfrm>
        <a:off x="52359" y="1883612"/>
        <a:ext cx="6408885" cy="967861"/>
      </dsp:txXfrm>
    </dsp:sp>
    <dsp:sp modelId="{9B8E2CDC-9F45-4375-AEAF-851EF24C5A83}">
      <dsp:nvSpPr>
        <dsp:cNvPr id="0" name=""/>
        <dsp:cNvSpPr/>
      </dsp:nvSpPr>
      <dsp:spPr>
        <a:xfrm>
          <a:off x="0" y="2981593"/>
          <a:ext cx="6513603" cy="107257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Wiele rozmiarów i możliwości(GPU, optymalizowane pod kątem pamięci, dysku)</a:t>
          </a:r>
          <a:endParaRPr lang="en-US" sz="2700" kern="1200"/>
        </a:p>
      </dsp:txBody>
      <dsp:txXfrm>
        <a:off x="52359" y="3033952"/>
        <a:ext cx="6408885" cy="967861"/>
      </dsp:txXfrm>
    </dsp:sp>
    <dsp:sp modelId="{8221B046-F599-4A84-A7F3-8AB5AD2C9F9D}">
      <dsp:nvSpPr>
        <dsp:cNvPr id="0" name=""/>
        <dsp:cNvSpPr/>
      </dsp:nvSpPr>
      <dsp:spPr>
        <a:xfrm>
          <a:off x="0" y="4131932"/>
          <a:ext cx="6513603" cy="107257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Podstawowy element infrastruktury chmurowej</a:t>
          </a:r>
          <a:endParaRPr lang="en-US" sz="2700" kern="1200"/>
        </a:p>
      </dsp:txBody>
      <dsp:txXfrm>
        <a:off x="52359" y="4184291"/>
        <a:ext cx="6408885" cy="9678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04D75-353F-43AB-AB5B-FBF1C3EB7C3E}">
      <dsp:nvSpPr>
        <dsp:cNvPr id="0" name=""/>
        <dsp:cNvSpPr/>
      </dsp:nvSpPr>
      <dsp:spPr>
        <a:xfrm>
          <a:off x="3342" y="452291"/>
          <a:ext cx="2651349" cy="15908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Nazwa zasobu</a:t>
          </a:r>
          <a:endParaRPr lang="en-US" sz="2500" kern="1200"/>
        </a:p>
      </dsp:txBody>
      <dsp:txXfrm>
        <a:off x="3342" y="452291"/>
        <a:ext cx="2651349" cy="1590809"/>
      </dsp:txXfrm>
    </dsp:sp>
    <dsp:sp modelId="{B52DBB0E-06E3-4BB7-B02D-D197076A1CA6}">
      <dsp:nvSpPr>
        <dsp:cNvPr id="0" name=""/>
        <dsp:cNvSpPr/>
      </dsp:nvSpPr>
      <dsp:spPr>
        <a:xfrm>
          <a:off x="2919826" y="452291"/>
          <a:ext cx="2651349" cy="1590809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Lokalizacja(region)</a:t>
          </a:r>
          <a:endParaRPr lang="en-US" sz="2500" kern="1200"/>
        </a:p>
      </dsp:txBody>
      <dsp:txXfrm>
        <a:off x="2919826" y="452291"/>
        <a:ext cx="2651349" cy="1590809"/>
      </dsp:txXfrm>
    </dsp:sp>
    <dsp:sp modelId="{B9690631-14C8-4293-B583-A8E6EB4BA193}">
      <dsp:nvSpPr>
        <dsp:cNvPr id="0" name=""/>
        <dsp:cNvSpPr/>
      </dsp:nvSpPr>
      <dsp:spPr>
        <a:xfrm>
          <a:off x="5836310" y="452291"/>
          <a:ext cx="2651349" cy="1590809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Rozmiar</a:t>
          </a:r>
          <a:endParaRPr lang="en-US" sz="2500" kern="1200"/>
        </a:p>
      </dsp:txBody>
      <dsp:txXfrm>
        <a:off x="5836310" y="452291"/>
        <a:ext cx="2651349" cy="1590809"/>
      </dsp:txXfrm>
    </dsp:sp>
    <dsp:sp modelId="{2DF725EA-9758-4A0F-ABF4-577232ED0EF7}">
      <dsp:nvSpPr>
        <dsp:cNvPr id="0" name=""/>
        <dsp:cNvSpPr/>
      </dsp:nvSpPr>
      <dsp:spPr>
        <a:xfrm>
          <a:off x="8752795" y="452291"/>
          <a:ext cx="2651349" cy="1590809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Liczba instancji</a:t>
          </a:r>
          <a:endParaRPr lang="en-US" sz="2500" kern="1200"/>
        </a:p>
      </dsp:txBody>
      <dsp:txXfrm>
        <a:off x="8752795" y="452291"/>
        <a:ext cx="2651349" cy="1590809"/>
      </dsp:txXfrm>
    </dsp:sp>
    <dsp:sp modelId="{42E3BAE6-5F6F-4D12-8024-187B980EB6F2}">
      <dsp:nvSpPr>
        <dsp:cNvPr id="0" name=""/>
        <dsp:cNvSpPr/>
      </dsp:nvSpPr>
      <dsp:spPr>
        <a:xfrm>
          <a:off x="1461584" y="2308236"/>
          <a:ext cx="2651349" cy="1590809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OS</a:t>
          </a:r>
          <a:endParaRPr lang="en-US" sz="2500" kern="1200"/>
        </a:p>
      </dsp:txBody>
      <dsp:txXfrm>
        <a:off x="1461584" y="2308236"/>
        <a:ext cx="2651349" cy="1590809"/>
      </dsp:txXfrm>
    </dsp:sp>
    <dsp:sp modelId="{60E4D584-4924-42B5-AE10-EB72296DF7FF}">
      <dsp:nvSpPr>
        <dsp:cNvPr id="0" name=""/>
        <dsp:cNvSpPr/>
      </dsp:nvSpPr>
      <dsp:spPr>
        <a:xfrm>
          <a:off x="4378068" y="2308236"/>
          <a:ext cx="2651349" cy="1590809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Konfiguracja</a:t>
          </a:r>
          <a:endParaRPr lang="en-US" sz="2500" kern="1200"/>
        </a:p>
      </dsp:txBody>
      <dsp:txXfrm>
        <a:off x="4378068" y="2308236"/>
        <a:ext cx="2651349" cy="1590809"/>
      </dsp:txXfrm>
    </dsp:sp>
    <dsp:sp modelId="{2204327C-F26C-4A96-A2D8-9D0FA3E86084}">
      <dsp:nvSpPr>
        <dsp:cNvPr id="0" name=""/>
        <dsp:cNvSpPr/>
      </dsp:nvSpPr>
      <dsp:spPr>
        <a:xfrm>
          <a:off x="7294553" y="2308236"/>
          <a:ext cx="2651349" cy="159080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Dodatkowe zasoby(load balancer, firewall)</a:t>
          </a:r>
          <a:endParaRPr lang="en-US" sz="2500" kern="1200"/>
        </a:p>
      </dsp:txBody>
      <dsp:txXfrm>
        <a:off x="7294553" y="2308236"/>
        <a:ext cx="2651349" cy="1590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9AF73-2B6C-485A-A9F2-2D3FD6E69DE6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C94BE-B495-4507-B2AD-90D2E121C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2556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raffic-manager/quickstart-create-traffic-manager-profil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tables/table-storage-quickstart-portal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queues/storage-quickstart-queues-portal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common/last-sync-time-get?toc=%2Fazure%2Fstorage%2Fblobs%2Ftoc.json&amp;tabs=azure-powershell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common/storage-initiate-account-failover?toc=%2Fazure%2Fstorage%2Fblobs%2Ftoc.json&amp;tabs=azure-portal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blobs/storage-blob-user-delegation-sas-create-cli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common/storage-auth-aad-rbac-portal?toc=%2fazure%2fstorage%2fblobs%2ftoc.json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dynamic-data-masking-get-started-portal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dynamic-data-masking-get-started-portal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machine-scale-sets/virtual-machine-scale-sets-use-availability-zones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pn-gateway/vpn-gateway-howto-vnet-vnet-resource-manager-portal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-service/app-service-web-get-started-html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-service/app-service-web-get-started-html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logic-apps/quickstart-create-first-logic-app-workflow" TargetMode="External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functions-create-first-azure-function-azure-cli" TargetMode="External"/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create-cosmosdb-resources-portal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-categories/networking/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network/quick-create-portal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network/manage-network-security-group" TargetMode="External"/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load-balancer/quickstart-load-balancer-standard-public-portal" TargetMode="External"/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l-pl/azure/azure-monitor/learn/tutorial-response" TargetMode="External"/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blobs/storage-blob-event-quickstart?toc=%2fazure%2fevent-grid%2ftoc.json" TargetMode="External"/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edge/quickstart-linux" TargetMode="External"/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gnitive-services/face/quickstarts/curl" TargetMode="External"/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gnitive-services/luis/luis-get-started-create-app" TargetMode="External"/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templates/template-tutorial-create-first-template?tabs=azure-powershell" TargetMode="External"/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velop/develop-images/baseimages/" TargetMode="External"/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network/network-tutorial-host/" TargetMode="External"/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network/bridge/" TargetMode="External"/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role-based-access-control/custom-roles-cli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velop/develop-images/multistage-build/" TargetMode="External"/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tainer-registry/container-registry-get-started-portal" TargetMode="External"/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l-pl/azure/aks/tutorial-kubernetes-prepare-app" TargetMode="External"/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l-pl/azure/aks/tutorial-kubernetes-deploy-application" TargetMode="External"/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chart_template_guide/getting_started/" TargetMode="External"/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kustomize/tree/master/examples/helloWorld" TargetMode="External"/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github.io/ingress-nginx/deploy/#azure" TargetMode="External"/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ingress/" TargetMode="External"/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role-based-access-control/custom-roles-cli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managed-identities-azure-resources/qs-configure-portal-windows-vm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managed-identities-azure-resources/how-to-use-vm-token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oodgrovegroceriesb2cdemo.azurewebsites.net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blobs/storage-quickstart-blobs-portal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https://docs.microsoft.com/en-us/azure/traffic-manager/quickstart-create-traffic-manager-profile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C94BE-B495-4507-B2AD-90D2E121C712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8322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https://docs.microsoft.com/en-us/azure/storage/tables/table-storage-quickstart-portal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345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https://docs.microsoft.com/en-us/azure/storage/queues/storage-quickstart-queues-portal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682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https://docs.microsoft.com/en-us/azure/storage/common/last-sync-time-get?toc=%2Fazure%2Fstorage%2Fblobs%2Ftoc.json&amp;tabs=azure-powershell</a:t>
            </a:r>
            <a:endParaRPr lang="pl-PL"/>
          </a:p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55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https://docs.microsoft.com/en-us/azure/storage/common/storage-initiate-account-failover?toc=%2Fazure%2Fstorage%2Fblobs%2Ftoc.json&amp;tabs=azure-portal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2144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44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https://docs.microsoft.com/en-us/azure/storage/blobs/storage-blob-user-delegation-sas-create-cli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580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https://docs.microsoft.com/en-us/azure/storage/common/storage-auth-aad-rbac-portal?toc=%2fazure%2fstorage%2fblobs%2ftoc.json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57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https://docs.microsoft.com/en-us/azure/sql-database/sql-database-dynamic-data-masking-get-started-portal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569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https://docs.microsoft.com/en-us/azure/sql-database/sql-database-dynamic-data-masking-get-started-portal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120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https://docs.microsoft.com/en-us/azure/virtual-machine-scale-sets/virtual-machine-scale-sets-use-availability-zones</a:t>
            </a:r>
            <a:endParaRPr lang="pl-PL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200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https://docs.microsoft.com/en-us/azure/vpn-gateway/vpn-gateway-howto-vnet-vnet-resource-manager-portal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C94BE-B495-4507-B2AD-90D2E121C712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1007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https://docs.microsoft.com/en-us/azure/app-service/app-service-web-get-started-html</a:t>
            </a:r>
            <a:endParaRPr lang="pl-PL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795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https://docs.microsoft.com/en-us/azure/app-service/app-service-web-get-started-html</a:t>
            </a:r>
            <a:endParaRPr lang="pl-PL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987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https://docs.microsoft.com/en-us/azure/logic-apps/quickstart-create-first-logic-app-workflow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019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https://docs.microsoft.com/en-us/azure/azure-functions/functions-create-first-azure-function-azure-cli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702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https://docs.microsoft.com/en-us/azure/cosmos-db/create-cosmosdb-resources-portal</a:t>
            </a:r>
            <a:endParaRPr lang="pl-PL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866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https://azure.microsoft.com/en-us/product-categories/networking/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C94BE-B495-4507-B2AD-90D2E121C712}" type="slidenum">
              <a:rPr lang="pl-PL" smtClean="0"/>
              <a:t>128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9623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https://docs.microsoft.com/en-us/azure/virtual-network/quick-create-portal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97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https://docs.microsoft.com/en-us/azure/virtual-network/manage-network-security-group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989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https://docs.microsoft.com/en-us/azure/load-balancer/quickstart-load-balancer-standard-public-portal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174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83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39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https://docs.microsoft.com/pl-pl/azure/azure-monitor/learn/tutorial-response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968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https://docs.microsoft.com/en-us/azure/storage/blobs/storage-blob-event-quickstart?toc=%2fazure%2fevent-grid%2ftoc.json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036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https://docs.microsoft.com/en-us/azure/iot-edge/quickstart-linux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881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https://docs.microsoft.com/en-us/azure/cognitive-services/face/quickstarts/curl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491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https://docs.microsoft.com/en-us/azure/cognitive-services/luis/luis-get-started-create-app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083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https://docs.microsoft.com/en-us/azure/azure-resource-manager/templates/template-tutorial-create-first-template?tabs=azure-powershell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483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937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https://docs.docker.com/develop/develop-images/baseimages/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590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https://docs.docker.com/network/network-tutorial-host/</a:t>
            </a:r>
            <a:endParaRPr lang="pl-PL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4866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https://docs.docker.com/network/bridge/</a:t>
            </a:r>
            <a:endParaRPr lang="pl-PL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79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https://docs.microsoft.com/en-us/azure/role-based-access-control/custom-roles-cli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499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https://docs.docker.com/develop/develop-images/multistage-build/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509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https://docs.microsoft.com/en-us/azure/container-registry/container-registry-get-started-portal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3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https://docs.microsoft.com/pl-pl/azure/aks/tutorial-kubernetes-prepare-app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096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https://docs.microsoft.com/pl-pl/azure/aks/tutorial-kubernetes-deploy-application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797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C94BE-B495-4507-B2AD-90D2E121C712}" type="slidenum">
              <a:rPr lang="pl-PL" smtClean="0"/>
              <a:t>213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9951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https://helm.sh/docs/chart_template_guide/getting_started/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533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https://github.com/kubernetes-sigs/kustomize/tree/master/examples/helloWorld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3012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https://kubernetes.github.io/ingress-nginx/deploy/#azure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3463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https://kubernetes.io/docs/concepts/services-networking/ingress/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779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https://docs.microsoft.com/en-us/azure/role-based-access-control/custom-roles-cli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260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https://docs.microsoft.com/en-us/azure/active-directory/managed-identities-azure-resources/qs-configure-portal-windows-vm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383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https://docs.microsoft.com/en-us/azure/active-directory/managed-identities-azure-resources/how-to-use-vm-token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15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https://woodgrovegroceriesb2cdemo.azurewebsites.net/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265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https://docs.microsoft.com/en-us/azure/storage/blobs/storage-quickstart-blobs-portal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C94BE-B495-4507-B2AD-90D2E121C712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08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19.02.2020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polkomtel@kamilthecloudtheory.onmicrosoft.com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s%3A%2F%2Ftiny.pl%2Ft6gg5&amp;sa=D&amp;sntz=1&amp;usg=AFQjCNERwgSZnOUOy06m7H3Ai8ew3DHmXw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mailto:kamil@thecloudtheory.com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tco/calculator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support/legal/sla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677DE1-3AA4-4DEF-9B91-986D6C130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C27E76-C885-46A9-B0EE-5D89E9301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ED93F6-E5ED-425C-B76D-1E0CFC63E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3005E1-064D-41AC-97A9-EC6D0212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D457E8-ED3B-498D-8786-AC15A7054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159505-1A20-4017-B7B3-AC2F37D24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FD5B35B-3A5B-4161-8834-3D7A9BBE5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6940A9-0DCC-4E1F-9334-52B07D32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8071DEB-F646-48FE-A186-063D30214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D2DAA8B-CC80-4D45-AD74-C755DBC1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E77FF8-0A1D-4DDC-AB7D-2656DFC3C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6F2AB6A-155C-416C-A7B0-EB9D7545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8D4EA03-356E-4E81-83FF-331C2841E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98E8CA-FEB5-41C8-A811-921B3BA9A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B39F3F-4FC4-487F-AF67-08D6603EA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139096" y="609600"/>
            <a:ext cx="6768650" cy="2819399"/>
          </a:xfrm>
          <a:noFill/>
        </p:spPr>
        <p:txBody>
          <a:bodyPr anchor="b">
            <a:normAutofit/>
          </a:bodyPr>
          <a:lstStyle/>
          <a:p>
            <a:pPr algn="l"/>
            <a:r>
              <a:rPr lang="pl-PL" sz="4800">
                <a:solidFill>
                  <a:schemeClr val="bg1"/>
                </a:solidFill>
                <a:cs typeface="Calibri Light"/>
              </a:rPr>
              <a:t>Wprowadzenie do Azure</a:t>
            </a:r>
            <a:endParaRPr lang="pl-PL" sz="4800">
              <a:solidFill>
                <a:schemeClr val="bg1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139096" y="3522428"/>
            <a:ext cx="6768650" cy="2607079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pl-PL">
                <a:solidFill>
                  <a:schemeClr val="bg1"/>
                </a:solidFill>
                <a:cs typeface="Calibri"/>
              </a:rPr>
              <a:t>Kamil Mrzygłód</a:t>
            </a:r>
          </a:p>
          <a:p>
            <a:pPr algn="l"/>
            <a:endParaRPr lang="pl-PL">
              <a:solidFill>
                <a:schemeClr val="bg1"/>
              </a:solidFill>
              <a:cs typeface="Calibri"/>
            </a:endParaRPr>
          </a:p>
          <a:p>
            <a:pPr algn="l"/>
            <a:endParaRPr lang="pl-PL">
              <a:solidFill>
                <a:schemeClr val="bg1"/>
              </a:solidFill>
              <a:cs typeface="Calibri"/>
            </a:endParaRPr>
          </a:p>
          <a:p>
            <a:pPr algn="l"/>
            <a:endParaRPr lang="pl-PL">
              <a:solidFill>
                <a:schemeClr val="bg1"/>
              </a:solidFill>
              <a:cs typeface="Calibri"/>
            </a:endParaRPr>
          </a:p>
          <a:p>
            <a:pPr algn="l"/>
            <a:endParaRPr lang="pl-PL">
              <a:solidFill>
                <a:schemeClr val="bg1"/>
              </a:solidFill>
              <a:cs typeface="Calibri"/>
            </a:endParaRPr>
          </a:p>
          <a:p>
            <a:pPr algn="l"/>
            <a:r>
              <a:rPr lang="pl-PL" err="1">
                <a:solidFill>
                  <a:schemeClr val="bg1"/>
                </a:solidFill>
                <a:cs typeface="Calibri"/>
              </a:rPr>
              <a:t>Sages</a:t>
            </a:r>
            <a:r>
              <a:rPr lang="pl-PL">
                <a:solidFill>
                  <a:schemeClr val="bg1"/>
                </a:solidFill>
                <a:cs typeface="Calibri"/>
              </a:rPr>
              <a:t>, 2020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F54490-0AEE-42D1-ADBC-9285945D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262FB0-BE3C-47F4-B19B-2A6F3F401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B584BC-D991-490D-BC4A-C7CEE2ECC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09230B-08D6-42F7-9503-AFE25955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9BA5DAA-8A62-46B3-962D-E8BC3DF80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803A94-07B1-4673-A313-63F97F6BD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2" descr="Obraz zawierający trawa, budynek, droga, samochód&#10;&#10;Opis wygenerowany przy bardzo wysokim poziomie pewności">
            <a:extLst>
              <a:ext uri="{FF2B5EF4-FFF2-40B4-BE49-F238E27FC236}">
                <a16:creationId xmlns:a16="http://schemas.microsoft.com/office/drawing/2014/main" id="{E1FF50EF-CCF0-4656-9C66-A0E0975AD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D9D33CE4-9614-4D82-8E30-8BCFEB81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200" err="1"/>
              <a:t>Zasilanie</a:t>
            </a:r>
            <a:r>
              <a:rPr lang="en-US" sz="2200"/>
              <a:t> w 100% z </a:t>
            </a:r>
            <a:r>
              <a:rPr lang="en-US" sz="2200" err="1"/>
              <a:t>energii</a:t>
            </a:r>
            <a:r>
              <a:rPr lang="en-US" sz="2200"/>
              <a:t> </a:t>
            </a:r>
            <a:r>
              <a:rPr lang="en-US" sz="2200" err="1"/>
              <a:t>odnawialnej</a:t>
            </a:r>
            <a:r>
              <a:rPr lang="en-US" sz="2200"/>
              <a:t>!</a:t>
            </a:r>
            <a:endParaRPr lang="pl-PL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5586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BE86B-1031-46F5-9BA9-654493F9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Azure Data Lake Storage</a:t>
            </a:r>
          </a:p>
        </p:txBody>
      </p:sp>
      <p:pic>
        <p:nvPicPr>
          <p:cNvPr id="28674" name="Picture 2" descr="Azure Data Lake">
            <a:extLst>
              <a:ext uri="{FF2B5EF4-FFF2-40B4-BE49-F238E27FC236}">
                <a16:creationId xmlns:a16="http://schemas.microsoft.com/office/drawing/2014/main" id="{3F3A4310-F903-4631-9658-1B53B8CDF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" r="2" b="2"/>
          <a:stretch/>
        </p:blipFill>
        <p:spPr bwMode="auto">
          <a:xfrm>
            <a:off x="3588258" y="2421236"/>
            <a:ext cx="5015484" cy="39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4283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16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Tworzenie i różnice: Azure SQL, </a:t>
            </a:r>
            <a:r>
              <a:rPr lang="pl-PL" err="1">
                <a:solidFill>
                  <a:schemeClr val="tx1"/>
                </a:solidFill>
              </a:rPr>
              <a:t>Cosmos</a:t>
            </a:r>
            <a:r>
              <a:rPr lang="pl-PL">
                <a:solidFill>
                  <a:schemeClr val="tx1"/>
                </a:solidFill>
              </a:rPr>
              <a:t> DB, ADLS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0601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17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Uzyskiwanie dostępu do Azure Storage z użyciem SAS </a:t>
            </a:r>
            <a:r>
              <a:rPr lang="pl-PL" err="1">
                <a:solidFill>
                  <a:schemeClr val="tx1"/>
                </a:solidFill>
              </a:rPr>
              <a:t>Token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8981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18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Uzyskiwanie dostępu do Azure Storage z użyciem RBAC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75662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19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err="1">
                <a:solidFill>
                  <a:schemeClr val="tx1"/>
                </a:solidFill>
              </a:rPr>
              <a:t>Dynamic</a:t>
            </a:r>
            <a:r>
              <a:rPr lang="pl-PL">
                <a:solidFill>
                  <a:schemeClr val="tx1"/>
                </a:solidFill>
              </a:rPr>
              <a:t> Data </a:t>
            </a:r>
            <a:r>
              <a:rPr lang="pl-PL" err="1">
                <a:solidFill>
                  <a:schemeClr val="tx1"/>
                </a:solidFill>
              </a:rPr>
              <a:t>Masking</a:t>
            </a:r>
            <a:r>
              <a:rPr lang="pl-PL">
                <a:solidFill>
                  <a:schemeClr val="tx1"/>
                </a:solidFill>
              </a:rPr>
              <a:t> z Azure SQL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0524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E14728-B431-436F-80F8-EDFBB94E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5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Compute</a:t>
            </a:r>
            <a:r>
              <a:rPr lang="pl-PL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 Microsoft Azure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E3AF80-9652-4B3C-9F48-068B02C0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Maszyny wirtualne, kontenery, </a:t>
            </a:r>
            <a:r>
              <a:rPr lang="pl-PL" err="1">
                <a:solidFill>
                  <a:schemeClr val="tx1"/>
                </a:solidFill>
              </a:rPr>
              <a:t>serverless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6694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10ACCE-9D5F-42B6-BC3D-87A823F1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Maszyna wirtualna w Azure(</a:t>
            </a:r>
            <a:r>
              <a:rPr lang="pl-PL" b="1">
                <a:solidFill>
                  <a:srgbClr val="FFFFFF"/>
                </a:solidFill>
              </a:rPr>
              <a:t>VM</a:t>
            </a:r>
            <a:r>
              <a:rPr lang="pl-PL">
                <a:solidFill>
                  <a:srgbClr val="FFFFFF"/>
                </a:solidFill>
              </a:rPr>
              <a:t>)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CAA5764-6FC1-46EC-8103-E5A62AF3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74104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7573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95DF-F604-4AE3-B6BE-56B5CBBC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pl-PL" sz="5400"/>
              <a:t>Projektowanie wymagań dla </a:t>
            </a:r>
            <a:r>
              <a:rPr lang="pl-PL" sz="5400" b="1"/>
              <a:t>VM</a:t>
            </a:r>
            <a:endParaRPr lang="pl-PL" sz="5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936AD1-6463-44C6-8983-32ECF0B50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744307"/>
              </p:ext>
            </p:extLst>
          </p:nvPr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18525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E721-7202-4BF5-8AA0-0CDB34BF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Rozmiary </a:t>
            </a:r>
            <a:r>
              <a:rPr lang="pl-PL" b="1"/>
              <a:t>VM</a:t>
            </a:r>
            <a:endParaRPr lang="pl-PL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6A3BCED-5D78-4665-878F-0AA611AFAA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172730"/>
              </p:ext>
            </p:extLst>
          </p:nvPr>
        </p:nvGraphicFramePr>
        <p:xfrm>
          <a:off x="838200" y="1453515"/>
          <a:ext cx="10515597" cy="503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2249392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5396359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26758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Rozmiary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82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General </a:t>
                      </a:r>
                      <a:r>
                        <a:rPr lang="pl-PL" err="1"/>
                        <a:t>Purpose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B, Dsv3, Dv3, Dasv4, Dav4, DSv2, Dv2, Av2, DC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Zbalansowane maszyny z typowym stosunkiem CPU-to-</a:t>
                      </a:r>
                      <a:r>
                        <a:rPr lang="pl-PL" err="1"/>
                        <a:t>memory</a:t>
                      </a:r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53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err="1"/>
                        <a:t>Compute</a:t>
                      </a:r>
                      <a:r>
                        <a:rPr lang="pl-PL"/>
                        <a:t> </a:t>
                      </a:r>
                      <a:r>
                        <a:rPr lang="pl-PL" err="1"/>
                        <a:t>optimized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Fsv2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Wyższy stosunek CPU-to-</a:t>
                      </a:r>
                      <a:r>
                        <a:rPr lang="pl-PL" err="1"/>
                        <a:t>memory</a:t>
                      </a:r>
                      <a:r>
                        <a:rPr lang="pl-PL"/>
                        <a:t>, przeznaczone dla bardziej wymagających aplikacji(serwery, </a:t>
                      </a:r>
                      <a:r>
                        <a:rPr lang="pl-PL" err="1"/>
                        <a:t>batch</a:t>
                      </a:r>
                      <a:r>
                        <a:rPr lang="pl-PL"/>
                        <a:t> </a:t>
                      </a:r>
                      <a:r>
                        <a:rPr lang="pl-PL" err="1"/>
                        <a:t>processing</a:t>
                      </a:r>
                      <a:r>
                        <a:rPr lang="pl-PL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75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Memory </a:t>
                      </a:r>
                      <a:r>
                        <a:rPr lang="pl-PL" err="1"/>
                        <a:t>optimized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Esv3, Ev3, Easv4, Eav4, Mv2, M, DSv2, Dv2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Niższy stosunek CPU-to-</a:t>
                      </a:r>
                      <a:r>
                        <a:rPr lang="pl-PL" err="1"/>
                        <a:t>memory</a:t>
                      </a:r>
                      <a:r>
                        <a:rPr lang="pl-PL"/>
                        <a:t> – analiza w pamięci, systemy cache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7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Storage </a:t>
                      </a:r>
                      <a:r>
                        <a:rPr lang="pl-PL" err="1"/>
                        <a:t>optimized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Lsv2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Maszyny o wysokiej przepustowości(IOPS) przeznaczone dla baz danych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NC, NCv2, NCv3, ND, NDv2 (Preview), NV, NVv3, NVv4 (Preview)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err="1"/>
                        <a:t>Renderowanie</a:t>
                      </a:r>
                      <a:r>
                        <a:rPr lang="pl-PL"/>
                        <a:t> grafiki, wideo – wspierane jednym bądź wieloma układami 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33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High Performance </a:t>
                      </a:r>
                      <a:r>
                        <a:rPr lang="pl-PL" err="1"/>
                        <a:t>Compute</a:t>
                      </a:r>
                      <a:r>
                        <a:rPr lang="pl-PL"/>
                        <a:t>(</a:t>
                      </a:r>
                      <a:r>
                        <a:rPr lang="pl-PL" b="1"/>
                        <a:t>HPC</a:t>
                      </a:r>
                      <a:r>
                        <a:rPr lang="pl-PL" b="0"/>
                        <a:t>)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HB, HC, H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Najmocniejsze maszyny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3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845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naged availability set">
            <a:extLst>
              <a:ext uri="{FF2B5EF4-FFF2-40B4-BE49-F238E27FC236}">
                <a16:creationId xmlns:a16="http://schemas.microsoft.com/office/drawing/2014/main" id="{5AC767A9-43A8-4356-A83E-DDFBE3C2E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6" r="-1" b="6107"/>
          <a:stretch/>
        </p:blipFill>
        <p:spPr bwMode="auto">
          <a:xfrm>
            <a:off x="320040" y="320040"/>
            <a:ext cx="11548872" cy="4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8A8F1-3E96-4B01-B36B-D7C8240F8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pl-PL" sz="2600">
                <a:solidFill>
                  <a:schemeClr val="bg1"/>
                </a:solidFill>
              </a:rPr>
              <a:t>Liczba instancji </a:t>
            </a:r>
            <a:r>
              <a:rPr lang="pl-PL" sz="2600" b="1">
                <a:solidFill>
                  <a:schemeClr val="bg1"/>
                </a:solidFill>
              </a:rPr>
              <a:t>VM</a:t>
            </a:r>
            <a:r>
              <a:rPr lang="pl-PL" sz="2600">
                <a:solidFill>
                  <a:schemeClr val="bg1"/>
                </a:solidFill>
              </a:rPr>
              <a:t>, dostępność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44647D88-2D15-405D-9E02-BD5AA329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pl-PL" sz="1700">
                <a:solidFill>
                  <a:schemeClr val="bg1"/>
                </a:solidFill>
              </a:rPr>
              <a:t>Aby osiągnąć 99,95% </a:t>
            </a:r>
            <a:r>
              <a:rPr lang="pl-PL" sz="1700" b="1">
                <a:solidFill>
                  <a:schemeClr val="bg1"/>
                </a:solidFill>
              </a:rPr>
              <a:t>SLA</a:t>
            </a:r>
            <a:r>
              <a:rPr lang="pl-PL" sz="1700">
                <a:solidFill>
                  <a:schemeClr val="bg1"/>
                </a:solidFill>
              </a:rPr>
              <a:t> dla </a:t>
            </a:r>
            <a:r>
              <a:rPr lang="pl-PL" sz="1700" b="1">
                <a:solidFill>
                  <a:schemeClr val="bg1"/>
                </a:solidFill>
              </a:rPr>
              <a:t>VM</a:t>
            </a:r>
            <a:r>
              <a:rPr lang="pl-PL" sz="1700">
                <a:solidFill>
                  <a:schemeClr val="bg1"/>
                </a:solidFill>
              </a:rPr>
              <a:t> należy skorzystać z </a:t>
            </a:r>
            <a:r>
              <a:rPr lang="pl-PL" sz="1700" err="1">
                <a:solidFill>
                  <a:schemeClr val="bg1"/>
                </a:solidFill>
              </a:rPr>
              <a:t>Availability</a:t>
            </a:r>
            <a:r>
              <a:rPr lang="pl-PL" sz="1700">
                <a:solidFill>
                  <a:schemeClr val="bg1"/>
                </a:solidFill>
              </a:rPr>
              <a:t> Set</a:t>
            </a:r>
          </a:p>
          <a:p>
            <a:r>
              <a:rPr lang="pl-PL" sz="1700" err="1">
                <a:solidFill>
                  <a:schemeClr val="bg1"/>
                </a:solidFill>
              </a:rPr>
              <a:t>Availability</a:t>
            </a:r>
            <a:r>
              <a:rPr lang="pl-PL" sz="1700">
                <a:solidFill>
                  <a:schemeClr val="bg1"/>
                </a:solidFill>
              </a:rPr>
              <a:t> Set upewnia się, że </a:t>
            </a:r>
            <a:r>
              <a:rPr lang="pl-PL" sz="1700" b="1">
                <a:solidFill>
                  <a:schemeClr val="bg1"/>
                </a:solidFill>
              </a:rPr>
              <a:t>VM </a:t>
            </a:r>
            <a:r>
              <a:rPr lang="pl-PL" sz="1700">
                <a:solidFill>
                  <a:schemeClr val="bg1"/>
                </a:solidFill>
              </a:rPr>
              <a:t>są dystrybuowane pomiędzy innymi </a:t>
            </a:r>
            <a:r>
              <a:rPr lang="pl-PL" sz="1700" b="1">
                <a:solidFill>
                  <a:schemeClr val="bg1"/>
                </a:solidFill>
              </a:rPr>
              <a:t>FD </a:t>
            </a:r>
            <a:r>
              <a:rPr lang="pl-PL" sz="1700">
                <a:solidFill>
                  <a:schemeClr val="bg1"/>
                </a:solidFill>
              </a:rPr>
              <a:t>w ramach tego samego </a:t>
            </a:r>
            <a:r>
              <a:rPr lang="pl-PL" sz="1700" err="1">
                <a:solidFill>
                  <a:schemeClr val="bg1"/>
                </a:solidFill>
              </a:rPr>
              <a:t>datacentre</a:t>
            </a:r>
            <a:endParaRPr lang="en-US" sz="17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98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7DE549-EECF-4979-8BAD-8411EC00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Czym jest </a:t>
            </a:r>
            <a:r>
              <a:rPr lang="pl-PL" b="1">
                <a:cs typeface="Calibri Light"/>
              </a:rPr>
              <a:t>region</a:t>
            </a:r>
            <a:r>
              <a:rPr lang="pl-PL">
                <a:cs typeface="Calibri Light"/>
              </a:rPr>
              <a:t>?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F52AFD6-3C76-44AE-AD2E-AC7A314BB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Zespół centrów danych zorganizowanych pod kątem określonej wartości latencji w komunikacji </a:t>
            </a:r>
          </a:p>
          <a:p>
            <a:r>
              <a:rPr lang="pl-PL">
                <a:cs typeface="Calibri"/>
              </a:rPr>
              <a:t>Posiadana dedykowaną, regionalną infrastrukturę sieciową</a:t>
            </a:r>
          </a:p>
          <a:p>
            <a:r>
              <a:rPr lang="pl-PL">
                <a:cs typeface="Calibri"/>
              </a:rPr>
              <a:t>Kolokuje usługi i aplikacje pod kątem dostępności, wymogów prawnych oraz docelowej grupy odbiorców</a:t>
            </a:r>
          </a:p>
          <a:p>
            <a:r>
              <a:rPr lang="pl-PL">
                <a:cs typeface="Calibri"/>
              </a:rPr>
              <a:t>Microsoft posiada </a:t>
            </a:r>
            <a:r>
              <a:rPr lang="pl-PL" b="1">
                <a:cs typeface="Calibri"/>
              </a:rPr>
              <a:t>56 </a:t>
            </a:r>
            <a:r>
              <a:rPr lang="pl-PL">
                <a:cs typeface="Calibri"/>
              </a:rPr>
              <a:t>regiony dostępne w </a:t>
            </a:r>
            <a:r>
              <a:rPr lang="pl-PL" b="1">
                <a:cs typeface="Calibri"/>
              </a:rPr>
              <a:t>140 </a:t>
            </a:r>
            <a:r>
              <a:rPr lang="pl-PL">
                <a:cs typeface="Calibri"/>
              </a:rPr>
              <a:t>krajach</a:t>
            </a:r>
          </a:p>
        </p:txBody>
      </p:sp>
    </p:spTree>
    <p:extLst>
      <p:ext uri="{BB962C8B-B14F-4D97-AF65-F5344CB8AC3E}">
        <p14:creationId xmlns:p14="http://schemas.microsoft.com/office/powerpoint/2010/main" val="20563975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Tworzenie </a:t>
            </a:r>
            <a:r>
              <a:rPr lang="pl-PL" b="1">
                <a:solidFill>
                  <a:schemeClr val="tx1"/>
                </a:solidFill>
              </a:rPr>
              <a:t>VM </a:t>
            </a:r>
            <a:r>
              <a:rPr lang="pl-PL">
                <a:solidFill>
                  <a:schemeClr val="tx1"/>
                </a:solidFill>
              </a:rPr>
              <a:t>w ramach </a:t>
            </a:r>
            <a:r>
              <a:rPr lang="pl-PL" err="1">
                <a:solidFill>
                  <a:schemeClr val="tx1"/>
                </a:solidFill>
              </a:rPr>
              <a:t>Availability</a:t>
            </a:r>
            <a:r>
              <a:rPr lang="pl-PL">
                <a:solidFill>
                  <a:schemeClr val="tx1"/>
                </a:solidFill>
              </a:rPr>
              <a:t> Set</a:t>
            </a:r>
            <a:endParaRPr lang="en-US" b="1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680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21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Tworzenie </a:t>
            </a:r>
            <a:r>
              <a:rPr lang="pl-PL" b="1">
                <a:solidFill>
                  <a:schemeClr val="tx1"/>
                </a:solidFill>
              </a:rPr>
              <a:t>VM </a:t>
            </a:r>
            <a:r>
              <a:rPr lang="pl-PL">
                <a:solidFill>
                  <a:schemeClr val="tx1"/>
                </a:solidFill>
              </a:rPr>
              <a:t>w ramach </a:t>
            </a:r>
            <a:r>
              <a:rPr lang="pl-PL" b="1">
                <a:solidFill>
                  <a:schemeClr val="tx1"/>
                </a:solidFill>
              </a:rPr>
              <a:t>VMSS</a:t>
            </a:r>
            <a:endParaRPr lang="en-US" b="1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1799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0D1986-1EC4-4083-A895-DAF3652A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Aplikacje webowe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7A96F3F6-4244-4B01-A813-65027BCC4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7946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27682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A993-DBC7-472B-BF8F-481B9773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accent1"/>
                </a:solidFill>
              </a:rPr>
              <a:t>Web – wspierane technologie</a:t>
            </a:r>
          </a:p>
        </p:txBody>
      </p:sp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43E735D-5F76-4886-9E34-D7E7C8AE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l-PL" sz="2400"/>
              <a:t>ASP.NET Core</a:t>
            </a:r>
          </a:p>
          <a:p>
            <a:r>
              <a:rPr lang="pl-PL" sz="2400"/>
              <a:t>ASP.NET</a:t>
            </a:r>
          </a:p>
          <a:p>
            <a:r>
              <a:rPr lang="pl-PL" sz="2400"/>
              <a:t>PHP</a:t>
            </a:r>
          </a:p>
          <a:p>
            <a:r>
              <a:rPr lang="pl-PL" sz="2400"/>
              <a:t>Ruby</a:t>
            </a:r>
          </a:p>
          <a:p>
            <a:r>
              <a:rPr lang="pl-PL" sz="2400"/>
              <a:t>Node.js</a:t>
            </a:r>
          </a:p>
          <a:p>
            <a:r>
              <a:rPr lang="pl-PL" sz="2400"/>
              <a:t>Java</a:t>
            </a:r>
          </a:p>
          <a:p>
            <a:r>
              <a:rPr lang="pl-PL" sz="2400"/>
              <a:t>Python</a:t>
            </a:r>
          </a:p>
          <a:p>
            <a:r>
              <a:rPr lang="pl-PL" sz="240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3095185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30F4C-B11B-45A3-A6E7-27217AEB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Web – wspierane systemy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0C565A-C6FC-473E-80B6-BE6C6DB36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58045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72455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22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Tworzenie webowej aplikacji HTML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6041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23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err="1">
                <a:solidFill>
                  <a:schemeClr val="tx1"/>
                </a:solidFill>
              </a:rPr>
              <a:t>Autoskalowanie</a:t>
            </a:r>
            <a:r>
              <a:rPr lang="pl-PL">
                <a:solidFill>
                  <a:schemeClr val="tx1"/>
                </a:solidFill>
              </a:rPr>
              <a:t> aplikacji Web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8651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D2C4AA-9C32-4EFF-8A8C-0BECCB74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bg1"/>
                </a:solidFill>
              </a:rPr>
              <a:t>Usługi bezserwerowe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B46E90-8176-4DD6-8815-7D146B669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894027"/>
            <a:ext cx="6377768" cy="4782873"/>
          </a:xfrm>
        </p:spPr>
        <p:txBody>
          <a:bodyPr anchor="ctr">
            <a:normAutofit/>
          </a:bodyPr>
          <a:lstStyle/>
          <a:p>
            <a:r>
              <a:rPr lang="pl-PL" sz="2400">
                <a:solidFill>
                  <a:schemeClr val="bg1"/>
                </a:solidFill>
              </a:rPr>
              <a:t>Architektury bezserwerowe dzielimy na:</a:t>
            </a:r>
          </a:p>
          <a:p>
            <a:pPr lvl="1"/>
            <a:r>
              <a:rPr lang="pl-PL" b="1">
                <a:solidFill>
                  <a:schemeClr val="bg1"/>
                </a:solidFill>
              </a:rPr>
              <a:t>FaaS </a:t>
            </a:r>
            <a:r>
              <a:rPr lang="pl-PL">
                <a:solidFill>
                  <a:schemeClr val="bg1"/>
                </a:solidFill>
              </a:rPr>
              <a:t>– Function-as-a-Service</a:t>
            </a:r>
          </a:p>
          <a:p>
            <a:pPr lvl="1"/>
            <a:r>
              <a:rPr lang="pl-PL" b="1">
                <a:solidFill>
                  <a:schemeClr val="bg1"/>
                </a:solidFill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2232418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D3894-654F-4D9A-A3D4-4DE1D7FC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Przykłady serverless w Azure</a:t>
            </a: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F075CD02-B405-4779-A634-07C027F6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411609"/>
            <a:ext cx="3425609" cy="17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717B6029-E2D7-4E1C-A969-8C99EE75E5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5729" y="1409594"/>
            <a:ext cx="3433324" cy="179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4D19E1B6-9C98-4647-9F03-6AE9FC8D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9725" y="1430086"/>
            <a:ext cx="3423916" cy="17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1315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24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Tworzenie Azure </a:t>
            </a:r>
            <a:r>
              <a:rPr lang="pl-PL" err="1">
                <a:solidFill>
                  <a:schemeClr val="tx1"/>
                </a:solidFill>
              </a:rPr>
              <a:t>Logic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App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55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08C547-464F-4134-B94E-FB9EA175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Czy jest </a:t>
            </a:r>
            <a:r>
              <a:rPr lang="pl-PL" b="1" err="1">
                <a:cs typeface="Calibri Light"/>
              </a:rPr>
              <a:t>Availability</a:t>
            </a:r>
            <a:r>
              <a:rPr lang="pl-PL" b="1">
                <a:cs typeface="Calibri Light"/>
              </a:rPr>
              <a:t> Zone(AZ)</a:t>
            </a:r>
            <a:r>
              <a:rPr lang="pl-PL">
                <a:cs typeface="Calibri Light"/>
              </a:rPr>
              <a:t>?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0887C9-2C33-41FC-BC30-87C571194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Fizyczne odseparowane lokalizacje w ramach regionu</a:t>
            </a:r>
          </a:p>
          <a:p>
            <a:r>
              <a:rPr lang="pl-PL">
                <a:cs typeface="Calibri"/>
              </a:rPr>
              <a:t>Każda </a:t>
            </a:r>
            <a:r>
              <a:rPr lang="pl-PL" b="1">
                <a:cs typeface="Calibri"/>
              </a:rPr>
              <a:t>AZ </a:t>
            </a:r>
            <a:r>
              <a:rPr lang="pl-PL">
                <a:cs typeface="Calibri"/>
              </a:rPr>
              <a:t>to jedno bądź wiele centrów danych wyposażonych w indywidualne zasilanie, chłodzenie oraz sieć</a:t>
            </a:r>
          </a:p>
          <a:p>
            <a:r>
              <a:rPr lang="pl-PL">
                <a:cs typeface="Calibri"/>
              </a:rPr>
              <a:t>W ramach </a:t>
            </a:r>
            <a:r>
              <a:rPr lang="pl-PL" err="1">
                <a:cs typeface="Calibri"/>
              </a:rPr>
              <a:t>Azure</a:t>
            </a:r>
            <a:r>
              <a:rPr lang="pl-PL">
                <a:cs typeface="Calibri"/>
              </a:rPr>
              <a:t> dostępne zwykle mamy 1, 2 lub 3 </a:t>
            </a:r>
            <a:r>
              <a:rPr lang="pl-PL" b="1">
                <a:cs typeface="Calibri"/>
              </a:rPr>
              <a:t>AZ</a:t>
            </a:r>
            <a:r>
              <a:rPr lang="pl-PL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55903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25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Tworzenie Azure </a:t>
            </a:r>
            <a:r>
              <a:rPr lang="pl-PL" err="1">
                <a:solidFill>
                  <a:schemeClr val="tx1"/>
                </a:solidFill>
              </a:rPr>
              <a:t>Function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6532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F31E7F-74A8-41B9-A1E1-BB398346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Azure </a:t>
            </a:r>
            <a:r>
              <a:rPr lang="pl-PL" err="1"/>
              <a:t>Cosmos</a:t>
            </a:r>
            <a:r>
              <a:rPr lang="pl-PL"/>
              <a:t> DB - spójność</a:t>
            </a:r>
          </a:p>
        </p:txBody>
      </p:sp>
      <p:pic>
        <p:nvPicPr>
          <p:cNvPr id="3074" name="Picture 2" descr="Consistency as a spectrum">
            <a:extLst>
              <a:ext uri="{FF2B5EF4-FFF2-40B4-BE49-F238E27FC236}">
                <a16:creationId xmlns:a16="http://schemas.microsoft.com/office/drawing/2014/main" id="{427C3139-CCF2-4B69-B24C-A445EE22E6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93935"/>
            <a:ext cx="10515600" cy="21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133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692DFC-6872-43E0-ACDE-F5E8CD7C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pl-PL"/>
              <a:t>Azure </a:t>
            </a:r>
            <a:r>
              <a:rPr lang="pl-PL" err="1"/>
              <a:t>Cosmos</a:t>
            </a:r>
            <a:r>
              <a:rPr lang="pl-PL"/>
              <a:t> DB – replikacja danych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5D611F09-3D3D-4B1D-A6A0-26A4715E0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/>
              <a:t>W zależności od wybranego modelu spójności, każdy zapis będzie replikowany do dodatkowych regionów wg innego schematu. </a:t>
            </a:r>
            <a:endParaRPr lang="en-US" sz="2400"/>
          </a:p>
        </p:txBody>
      </p:sp>
      <p:pic>
        <p:nvPicPr>
          <p:cNvPr id="4098" name="Picture 2" descr="Highly available deployment topology">
            <a:extLst>
              <a:ext uri="{FF2B5EF4-FFF2-40B4-BE49-F238E27FC236}">
                <a16:creationId xmlns:a16="http://schemas.microsoft.com/office/drawing/2014/main" id="{D13D1F2F-FF7E-425F-9509-4A54B87A2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r="2002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677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86BA-690D-462D-9FF7-916544CB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Azure Cosmos DB – Reserved Unit(</a:t>
            </a:r>
            <a:r>
              <a:rPr lang="pl-PL" b="1"/>
              <a:t>RU</a:t>
            </a:r>
            <a:r>
              <a:rPr lang="pl-PL"/>
              <a:t>)</a:t>
            </a:r>
          </a:p>
        </p:txBody>
      </p:sp>
      <p:pic>
        <p:nvPicPr>
          <p:cNvPr id="5122" name="Picture 2" descr="Database operations consume Request Units">
            <a:extLst>
              <a:ext uri="{FF2B5EF4-FFF2-40B4-BE49-F238E27FC236}">
                <a16:creationId xmlns:a16="http://schemas.microsoft.com/office/drawing/2014/main" id="{44AF23F8-A809-4C69-83B0-A3F2D1ED5C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68" y="1690688"/>
            <a:ext cx="75152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774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Praca z Azure </a:t>
            </a:r>
            <a:r>
              <a:rPr lang="pl-PL" err="1">
                <a:solidFill>
                  <a:schemeClr val="tx1"/>
                </a:solidFill>
              </a:rPr>
              <a:t>Cosmos</a:t>
            </a:r>
            <a:r>
              <a:rPr lang="pl-PL">
                <a:solidFill>
                  <a:schemeClr val="tx1"/>
                </a:solidFill>
              </a:rPr>
              <a:t> DB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97771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E14728-B431-436F-80F8-EDFBB94E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5400"/>
              <a:t>Rozwiązania sieciowe</a:t>
            </a:r>
            <a:endParaRPr lang="pl-PL" sz="5400" kern="120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E3AF80-9652-4B3C-9F48-068B02C0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Sieci wirtualne, </a:t>
            </a:r>
            <a:r>
              <a:rPr lang="pl-PL" err="1">
                <a:solidFill>
                  <a:schemeClr val="tx1"/>
                </a:solidFill>
              </a:rPr>
              <a:t>load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balancing</a:t>
            </a:r>
            <a:r>
              <a:rPr lang="pl-PL">
                <a:solidFill>
                  <a:schemeClr val="tx1"/>
                </a:solidFill>
              </a:rPr>
              <a:t>, zabezpieczenia</a:t>
            </a:r>
            <a:endParaRPr lang="pl-PL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044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D65962-4674-48B8-934F-B6F4DDB2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Networking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0600224-C85B-4295-A17D-0C93A069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Zasoby sieciowe, podobnie jak zasoby on-</a:t>
            </a:r>
            <a:r>
              <a:rPr lang="pl-PL" err="1">
                <a:cs typeface="Calibri"/>
              </a:rPr>
              <a:t>premises</a:t>
            </a:r>
            <a:r>
              <a:rPr lang="pl-PL">
                <a:cs typeface="Calibri"/>
              </a:rPr>
              <a:t>, mogą integrować bądź być integrowane z użyciem segmentowanych sieci</a:t>
            </a:r>
          </a:p>
          <a:p>
            <a:r>
              <a:rPr lang="pl-PL">
                <a:cs typeface="Calibri"/>
              </a:rPr>
              <a:t>W chmurze nie mamy dostępu do fizycznych urządzeń sieciowych, stąd głównym elementem składowym infrastruktury jest sieć wirtualna(Virtual Network, </a:t>
            </a:r>
            <a:r>
              <a:rPr lang="pl-PL" b="1" err="1">
                <a:cs typeface="Calibri"/>
              </a:rPr>
              <a:t>VNet</a:t>
            </a:r>
            <a:r>
              <a:rPr lang="pl-PL">
                <a:cs typeface="Calibri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9774975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225FC86-E1BB-4CEE-B61F-3F9F2108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pl-PL" sz="5400">
                <a:solidFill>
                  <a:schemeClr val="bg1"/>
                </a:solidFill>
                <a:cs typeface="Calibri Light"/>
              </a:rPr>
              <a:t>Networking  - składowe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373B2CBB-F558-49C1-9DA9-2035E58910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927954"/>
              </p:ext>
            </p:extLst>
          </p:nvPr>
        </p:nvGraphicFramePr>
        <p:xfrm>
          <a:off x="391379" y="1976293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03041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EB2FA02A-22A3-4AF9-AF45-F0AC1369D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11" y="643466"/>
            <a:ext cx="82229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035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0EC799-7B5C-4A3D-A499-CFBADB26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 sz="4100">
                <a:solidFill>
                  <a:srgbClr val="FFFFFF"/>
                </a:solidFill>
                <a:cs typeface="Calibri Light"/>
              </a:rPr>
              <a:t>Virtual Network(</a:t>
            </a:r>
            <a:r>
              <a:rPr lang="pl-PL" sz="4100" b="1">
                <a:solidFill>
                  <a:srgbClr val="FFFFFF"/>
                </a:solidFill>
                <a:cs typeface="Calibri Light"/>
              </a:rPr>
              <a:t>VNet</a:t>
            </a:r>
            <a:r>
              <a:rPr lang="pl-PL" sz="4100">
                <a:solidFill>
                  <a:srgbClr val="FFFFFF"/>
                </a:solidFill>
                <a:cs typeface="Calibri Light"/>
              </a:rPr>
              <a:t>)</a:t>
            </a:r>
            <a:endParaRPr lang="pl-PL" sz="4100">
              <a:solidFill>
                <a:srgbClr val="FFFFFF"/>
              </a:solidFill>
            </a:endParaRP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905EDAE5-CF46-498E-9567-8598FC3A83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71628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3667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108C547-464F-4134-B94E-FB9EA175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Czy jest </a:t>
            </a:r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Availability Zone(AZ)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81E3ECC-8CD5-42D6-B254-536D801F6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Fizyczne odseparowane lokalizacje w ramach regionu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Każda </a:t>
            </a:r>
            <a:r>
              <a:rPr lang="en-US" sz="2000" b="1"/>
              <a:t>AZ </a:t>
            </a:r>
            <a:r>
              <a:rPr lang="en-US" sz="2000"/>
              <a:t>to jedno bądź wiele centrów danych wyposażonych w indywidualne zasilanie, chłodzenie oraz sieć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W ramach Azure dostępne zwykle mamy 1, 2 lub 3 </a:t>
            </a:r>
            <a:r>
              <a:rPr lang="en-US" sz="2000" b="1"/>
              <a:t>AZ</a:t>
            </a:r>
            <a:r>
              <a:rPr lang="en-US" sz="2000"/>
              <a:t>.</a:t>
            </a:r>
          </a:p>
        </p:txBody>
      </p:sp>
      <p:pic>
        <p:nvPicPr>
          <p:cNvPr id="6" name="Obraz 6" descr="Obraz zawierający zegar, rysunek&#10;&#10;Opis wygenerowany przy bardzo wysokim poziomie pewności">
            <a:extLst>
              <a:ext uri="{FF2B5EF4-FFF2-40B4-BE49-F238E27FC236}">
                <a16:creationId xmlns:a16="http://schemas.microsoft.com/office/drawing/2014/main" id="{BD7DCDDF-8A8D-40D7-B955-E2C0641D8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660736"/>
            <a:ext cx="6250769" cy="5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8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27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Tworzenie pierwszej sieci wirtualnej</a:t>
            </a:r>
          </a:p>
        </p:txBody>
      </p:sp>
    </p:spTree>
    <p:extLst>
      <p:ext uri="{BB962C8B-B14F-4D97-AF65-F5344CB8AC3E}">
        <p14:creationId xmlns:p14="http://schemas.microsoft.com/office/powerpoint/2010/main" val="9882687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19B5DEF-7B61-4D6F-AABE-5303F26F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pl-PL" sz="2800" b="1">
                <a:cs typeface="Calibri Light"/>
              </a:rPr>
              <a:t>VNet – </a:t>
            </a:r>
            <a:r>
              <a:rPr lang="pl-PL" sz="2800">
                <a:cs typeface="Calibri Light"/>
              </a:rPr>
              <a:t>Security groups(</a:t>
            </a:r>
            <a:r>
              <a:rPr lang="pl-PL" sz="2800" b="1">
                <a:cs typeface="Calibri Light"/>
              </a:rPr>
              <a:t>NSG</a:t>
            </a:r>
            <a:r>
              <a:rPr lang="pl-PL" sz="2800">
                <a:cs typeface="Calibri Light"/>
              </a:rPr>
              <a:t>)</a:t>
            </a:r>
            <a:endParaRPr lang="pl-PL" sz="280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F0D8892-D7E8-4127-A193-BC8B9C549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2000">
                <a:cs typeface="Calibri"/>
              </a:rPr>
              <a:t>Pozwalają na określenie jaki ruch jest dozwolony(wchodzący / wychodzący)</a:t>
            </a:r>
          </a:p>
          <a:p>
            <a:r>
              <a:rPr lang="pl-PL" sz="2000">
                <a:cs typeface="Calibri"/>
              </a:rPr>
              <a:t>Traktujemy je jak firewall</a:t>
            </a:r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F39BEAFC-96AD-4C61-948D-B2A0A452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565" y="643467"/>
            <a:ext cx="468116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78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28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Praca z </a:t>
            </a:r>
            <a:r>
              <a:rPr lang="pl-PL" b="1">
                <a:solidFill>
                  <a:schemeClr val="tx1"/>
                </a:solidFill>
              </a:rPr>
              <a:t>NSG</a:t>
            </a:r>
            <a:endParaRPr lang="pl-PL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93022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FD23C48-C780-4073-BCBC-289A6A23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cs typeface="Calibri Light"/>
              </a:rPr>
              <a:t>Load balancing</a:t>
            </a:r>
            <a:endParaRPr lang="pl-PL">
              <a:solidFill>
                <a:srgbClr val="FFFFFF"/>
              </a:solidFill>
            </a:endParaRPr>
          </a:p>
        </p:txBody>
      </p:sp>
      <p:graphicFrame>
        <p:nvGraphicFramePr>
          <p:cNvPr id="5" name="Symbol zastępczy tekstu 2">
            <a:extLst>
              <a:ext uri="{FF2B5EF4-FFF2-40B4-BE49-F238E27FC236}">
                <a16:creationId xmlns:a16="http://schemas.microsoft.com/office/drawing/2014/main" id="{C6931BEB-308E-4CFC-9344-D3B78E151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9395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24417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2074EC2-49A9-4634-A0BA-0CD1F4FF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bg1"/>
                </a:solidFill>
                <a:cs typeface="Calibri Light"/>
              </a:rPr>
              <a:t>Load balancing a model OSI</a:t>
            </a:r>
            <a:endParaRPr lang="pl-PL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8D59F1-0400-48F6-A086-34AF87E78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894027"/>
            <a:ext cx="6377768" cy="47828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solidFill>
                  <a:schemeClr val="bg1"/>
                </a:solidFill>
                <a:cs typeface="Calibri"/>
              </a:rPr>
              <a:t>Model OSI – standard określający strukturę komunikacji sieciowej</a:t>
            </a:r>
          </a:p>
          <a:p>
            <a:r>
              <a:rPr lang="pl-PL" sz="2400">
                <a:solidFill>
                  <a:schemeClr val="bg1"/>
                </a:solidFill>
                <a:cs typeface="Calibri"/>
              </a:rPr>
              <a:t>Rozważamy:</a:t>
            </a:r>
          </a:p>
          <a:p>
            <a:pPr lvl="1"/>
            <a:r>
              <a:rPr lang="pl-PL">
                <a:solidFill>
                  <a:schemeClr val="bg1"/>
                </a:solidFill>
                <a:cs typeface="Calibri"/>
              </a:rPr>
              <a:t>Layer 4 – Azure Load Balancer(TCP/UDP)</a:t>
            </a:r>
          </a:p>
          <a:p>
            <a:pPr lvl="1"/>
            <a:r>
              <a:rPr lang="pl-PL">
                <a:solidFill>
                  <a:schemeClr val="bg1"/>
                </a:solidFill>
                <a:cs typeface="Calibri"/>
              </a:rPr>
              <a:t>Layer 7 – Azure Application Gateway(HTTP)</a:t>
            </a:r>
          </a:p>
          <a:p>
            <a:pPr lvl="1"/>
            <a:r>
              <a:rPr lang="pl-PL">
                <a:solidFill>
                  <a:schemeClr val="bg1"/>
                </a:solidFill>
                <a:cs typeface="Calibri"/>
              </a:rPr>
              <a:t>Layer 7 – Azure Traffic Manager(DNS)</a:t>
            </a:r>
          </a:p>
          <a:p>
            <a:pPr lvl="1"/>
            <a:r>
              <a:rPr lang="pl-PL">
                <a:solidFill>
                  <a:schemeClr val="bg1"/>
                </a:solidFill>
                <a:cs typeface="Calibri"/>
              </a:rPr>
              <a:t>Layer 7 – Azure Front Door(HTTP)</a:t>
            </a:r>
          </a:p>
        </p:txBody>
      </p:sp>
    </p:spTree>
    <p:extLst>
      <p:ext uri="{BB962C8B-B14F-4D97-AF65-F5344CB8AC3E}">
        <p14:creationId xmlns:p14="http://schemas.microsoft.com/office/powerpoint/2010/main" val="346506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42187E-F778-4E4D-B93C-2A9873C1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pl-PL" err="1">
                <a:cs typeface="Calibri Light"/>
              </a:rPr>
              <a:t>Azure</a:t>
            </a:r>
            <a:r>
              <a:rPr lang="pl-PL">
                <a:cs typeface="Calibri Light"/>
              </a:rPr>
              <a:t> </a:t>
            </a:r>
            <a:r>
              <a:rPr lang="pl-PL" err="1">
                <a:cs typeface="Calibri Light"/>
              </a:rPr>
              <a:t>Load</a:t>
            </a:r>
            <a:r>
              <a:rPr lang="pl-PL">
                <a:cs typeface="Calibri Light"/>
              </a:rPr>
              <a:t> </a:t>
            </a:r>
            <a:r>
              <a:rPr lang="pl-PL" err="1">
                <a:cs typeface="Calibri Light"/>
              </a:rPr>
              <a:t>Balancer</a:t>
            </a:r>
            <a:endParaRPr lang="pl-PL" err="1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8F56C4-5705-4FCA-9EF4-03F8EABC8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400">
                <a:cs typeface="Calibri"/>
              </a:rPr>
              <a:t>Usługa będąca punktem styku pomiędzy systemem a ruchem wejściowym.</a:t>
            </a:r>
          </a:p>
        </p:txBody>
      </p:sp>
      <p:pic>
        <p:nvPicPr>
          <p:cNvPr id="4" name="Obraz 4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64791525-8576-4A49-9DB8-B509C8C3A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6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531095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C6ACAC-B33D-4036-BF54-F96A556D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cs typeface="Calibri Light"/>
              </a:rPr>
              <a:t>Azure</a:t>
            </a:r>
            <a:r>
              <a:rPr lang="pl-PL">
                <a:cs typeface="Calibri Light"/>
              </a:rPr>
              <a:t> </a:t>
            </a:r>
            <a:r>
              <a:rPr lang="pl-PL" err="1">
                <a:cs typeface="Calibri Light"/>
              </a:rPr>
              <a:t>Load</a:t>
            </a:r>
            <a:r>
              <a:rPr lang="pl-PL">
                <a:cs typeface="Calibri Light"/>
              </a:rPr>
              <a:t> </a:t>
            </a:r>
            <a:r>
              <a:rPr lang="pl-PL" err="1">
                <a:cs typeface="Calibri Light"/>
              </a:rPr>
              <a:t>Balancer</a:t>
            </a:r>
            <a:r>
              <a:rPr lang="pl-PL">
                <a:cs typeface="Calibri Light"/>
              </a:rPr>
              <a:t>  - scenariusze użycia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4A4375-D927-493D-AA97-94E4043D7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err="1">
                <a:cs typeface="Calibri"/>
              </a:rPr>
              <a:t>Load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balancing</a:t>
            </a:r>
            <a:r>
              <a:rPr lang="pl-PL">
                <a:cs typeface="Calibri"/>
              </a:rPr>
              <a:t> wewnętrznego oraz zewnętrznego ruchu</a:t>
            </a:r>
          </a:p>
          <a:p>
            <a:r>
              <a:rPr lang="pl-PL">
                <a:cs typeface="Calibri"/>
              </a:rPr>
              <a:t>Zwiększanie dostępności usług</a:t>
            </a:r>
          </a:p>
          <a:p>
            <a:r>
              <a:rPr lang="pl-PL">
                <a:cs typeface="Calibri"/>
              </a:rPr>
              <a:t>Konfiguracja ruchu wychodzącego</a:t>
            </a:r>
          </a:p>
          <a:p>
            <a:r>
              <a:rPr lang="pl-PL">
                <a:cs typeface="Calibri"/>
              </a:rPr>
              <a:t>Monitoring z użyciem </a:t>
            </a:r>
            <a:r>
              <a:rPr lang="pl-PL" err="1">
                <a:cs typeface="Calibri"/>
              </a:rPr>
              <a:t>health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probes</a:t>
            </a:r>
          </a:p>
          <a:p>
            <a:r>
              <a:rPr lang="pl-PL">
                <a:cs typeface="Calibri"/>
              </a:rPr>
              <a:t>Port </a:t>
            </a:r>
            <a:r>
              <a:rPr lang="pl-PL" err="1">
                <a:cs typeface="Calibri"/>
              </a:rPr>
              <a:t>forwarding</a:t>
            </a:r>
          </a:p>
          <a:p>
            <a:pPr marL="0" indent="0">
              <a:buNone/>
            </a:pPr>
            <a:endParaRPr lang="pl-P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2190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29</a:t>
            </a:r>
            <a:endParaRPr lang="pl-PL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Praca z </a:t>
            </a:r>
            <a:r>
              <a:rPr lang="pl-PL" b="1" err="1">
                <a:solidFill>
                  <a:schemeClr val="tx1"/>
                </a:solidFill>
              </a:rPr>
              <a:t>Azure</a:t>
            </a:r>
            <a:r>
              <a:rPr lang="pl-PL" b="1">
                <a:solidFill>
                  <a:schemeClr val="tx1"/>
                </a:solidFill>
              </a:rPr>
              <a:t> </a:t>
            </a:r>
            <a:r>
              <a:rPr lang="pl-PL" b="1" err="1">
                <a:solidFill>
                  <a:schemeClr val="tx1"/>
                </a:solidFill>
              </a:rPr>
              <a:t>Load</a:t>
            </a:r>
            <a:r>
              <a:rPr lang="pl-PL" b="1">
                <a:solidFill>
                  <a:schemeClr val="tx1"/>
                </a:solidFill>
              </a:rPr>
              <a:t> </a:t>
            </a:r>
            <a:r>
              <a:rPr lang="pl-PL" b="1" err="1">
                <a:solidFill>
                  <a:schemeClr val="tx1"/>
                </a:solidFill>
              </a:rPr>
              <a:t>Balancerem</a:t>
            </a:r>
            <a:endParaRPr lang="pl-PL" err="1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5709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E14728-B431-436F-80F8-EDFBB94E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5400"/>
              <a:t>Logowanie i monitoring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E3AF80-9652-4B3C-9F48-068B02C0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Metody monitorowania usług, </a:t>
            </a:r>
            <a:r>
              <a:rPr lang="pl-PL" err="1">
                <a:solidFill>
                  <a:schemeClr val="tx1"/>
                </a:solidFill>
              </a:rPr>
              <a:t>observability</a:t>
            </a:r>
            <a:r>
              <a:rPr lang="pl-PL">
                <a:solidFill>
                  <a:schemeClr val="tx1"/>
                </a:solidFill>
              </a:rPr>
              <a:t>, alerty</a:t>
            </a:r>
            <a:endParaRPr lang="pl-PL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754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186C57A3-0F1C-455A-85F3-4CE748B9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95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68389C-847F-44F9-8386-D04A59F0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Do czego służą </a:t>
            </a:r>
            <a:r>
              <a:rPr lang="pl-PL" b="1">
                <a:cs typeface="Calibri Light"/>
              </a:rPr>
              <a:t>AZ</a:t>
            </a:r>
            <a:r>
              <a:rPr lang="pl-PL">
                <a:cs typeface="Calibri Light"/>
              </a:rPr>
              <a:t>?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B2049E-86F1-4B46-B130-D8975412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Osiąganie wysokiej dostępności aplikacji</a:t>
            </a:r>
          </a:p>
          <a:p>
            <a:pPr lvl="1"/>
            <a:r>
              <a:rPr lang="pl-PL">
                <a:cs typeface="Calibri"/>
              </a:rPr>
              <a:t>Odporność na katastrofy naturalne</a:t>
            </a:r>
          </a:p>
          <a:p>
            <a:pPr lvl="1"/>
            <a:r>
              <a:rPr lang="pl-PL">
                <a:cs typeface="Calibri"/>
              </a:rPr>
              <a:t>Fizyczna separacja zasilania, chłodzenia, sieci</a:t>
            </a:r>
          </a:p>
          <a:p>
            <a:r>
              <a:rPr lang="pl-PL">
                <a:cs typeface="Calibri"/>
              </a:rPr>
              <a:t>Replikacja w ramach regionu z zachowaniem niskiej latencji w komunikacji</a:t>
            </a:r>
          </a:p>
          <a:p>
            <a:pPr lvl="1"/>
            <a:r>
              <a:rPr lang="pl-PL" b="1">
                <a:cs typeface="Calibri"/>
              </a:rPr>
              <a:t>AZ </a:t>
            </a:r>
            <a:r>
              <a:rPr lang="pl-PL">
                <a:cs typeface="Calibri"/>
              </a:rPr>
              <a:t>to nadal pojedynczy region</a:t>
            </a:r>
          </a:p>
          <a:p>
            <a:pPr lvl="1"/>
            <a:r>
              <a:rPr lang="pl-PL">
                <a:cs typeface="Calibri"/>
              </a:rPr>
              <a:t>Umożliwia synchroniczną replikację danych bez wpływu na wydajność</a:t>
            </a:r>
          </a:p>
        </p:txBody>
      </p:sp>
    </p:spTree>
    <p:extLst>
      <p:ext uri="{BB962C8B-B14F-4D97-AF65-F5344CB8AC3E}">
        <p14:creationId xmlns:p14="http://schemas.microsoft.com/office/powerpoint/2010/main" val="42009095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78CCE3-0167-44E0-8A14-6EE375B3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cs typeface="Calibri Light"/>
              </a:rPr>
              <a:t>Observability</a:t>
            </a:r>
            <a:endParaRPr lang="pl-PL" err="1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4BB243-F5F1-4CA5-9C4C-6DC8A776E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l-PL">
              <a:cs typeface="Calibri" panose="020F0502020204030204"/>
            </a:endParaRPr>
          </a:p>
          <a:p>
            <a:pPr marL="0" indent="0">
              <a:buNone/>
            </a:pPr>
            <a:endParaRPr lang="pl-PL">
              <a:cs typeface="Calibri" panose="020F0502020204030204"/>
            </a:endParaRPr>
          </a:p>
          <a:p>
            <a:pPr marL="0" indent="0">
              <a:buNone/>
            </a:pPr>
            <a:endParaRPr lang="pl-PL">
              <a:cs typeface="Calibri" panose="020F0502020204030204"/>
            </a:endParaRPr>
          </a:p>
          <a:p>
            <a:pPr marL="0" indent="0" algn="ctr">
              <a:buNone/>
            </a:pPr>
            <a:r>
              <a:rPr lang="pl-PL" b="1" i="1">
                <a:cs typeface="Calibri"/>
              </a:rPr>
              <a:t>Zdolność do zrozumienia wewnętrznego stanu systemu na podstawie jego wyjść.</a:t>
            </a:r>
          </a:p>
        </p:txBody>
      </p:sp>
    </p:spTree>
    <p:extLst>
      <p:ext uri="{BB962C8B-B14F-4D97-AF65-F5344CB8AC3E}">
        <p14:creationId xmlns:p14="http://schemas.microsoft.com/office/powerpoint/2010/main" val="5624082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58F2DD-2BDD-4528-9192-AEB426D4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Wizualizacja</a:t>
            </a:r>
            <a:endParaRPr lang="pl-PL"/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D3EC59B-8A81-4B3F-BF14-2D07D2CF4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333" y="1618662"/>
            <a:ext cx="7699334" cy="4351338"/>
          </a:xfrm>
        </p:spPr>
      </p:pic>
    </p:spTree>
    <p:extLst>
      <p:ext uri="{BB962C8B-B14F-4D97-AF65-F5344CB8AC3E}">
        <p14:creationId xmlns:p14="http://schemas.microsoft.com/office/powerpoint/2010/main" val="386540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1EED55-4A9A-4CB0-AB12-236586AE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Alerty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821B86-FCC5-41F1-B187-9C99B228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Poprawnie zamodelowane metryki pozwalają reagować na niestandardowe sytuacje </a:t>
            </a:r>
          </a:p>
          <a:p>
            <a:r>
              <a:rPr lang="pl-PL">
                <a:cs typeface="Calibri"/>
              </a:rPr>
              <a:t>Proces zbierania metryk powinien być zaplanowany na samym początku</a:t>
            </a:r>
          </a:p>
          <a:p>
            <a:r>
              <a:rPr lang="pl-PL">
                <a:cs typeface="Calibri"/>
              </a:rPr>
              <a:t>Unikamy zbierania wszystkiego "na zapas"</a:t>
            </a:r>
          </a:p>
          <a:p>
            <a:r>
              <a:rPr lang="pl-PL">
                <a:cs typeface="Calibri"/>
              </a:rPr>
              <a:t>Poprawnie zdefiniowane alerty są kluczem do utrzymania systemu w dobrej kondycji</a:t>
            </a:r>
          </a:p>
        </p:txBody>
      </p:sp>
    </p:spTree>
    <p:extLst>
      <p:ext uri="{BB962C8B-B14F-4D97-AF65-F5344CB8AC3E}">
        <p14:creationId xmlns:p14="http://schemas.microsoft.com/office/powerpoint/2010/main" val="40409718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30</a:t>
            </a:r>
            <a:endParaRPr lang="pl-PL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Przegląd </a:t>
            </a:r>
            <a:r>
              <a:rPr lang="pl-PL" err="1">
                <a:solidFill>
                  <a:schemeClr val="tx1"/>
                </a:solidFill>
              </a:rPr>
              <a:t>Azure</a:t>
            </a:r>
            <a:r>
              <a:rPr lang="pl-PL">
                <a:solidFill>
                  <a:schemeClr val="tx1"/>
                </a:solidFill>
              </a:rPr>
              <a:t> Monitor</a:t>
            </a:r>
          </a:p>
        </p:txBody>
      </p:sp>
    </p:spTree>
    <p:extLst>
      <p:ext uri="{BB962C8B-B14F-4D97-AF65-F5344CB8AC3E}">
        <p14:creationId xmlns:p14="http://schemas.microsoft.com/office/powerpoint/2010/main" val="16493619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31</a:t>
            </a:r>
            <a:endParaRPr lang="pl-PL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  <a:cs typeface="Calibri"/>
              </a:rPr>
              <a:t>Tworzenie alertu</a:t>
            </a:r>
          </a:p>
        </p:txBody>
      </p:sp>
    </p:spTree>
    <p:extLst>
      <p:ext uri="{BB962C8B-B14F-4D97-AF65-F5344CB8AC3E}">
        <p14:creationId xmlns:p14="http://schemas.microsoft.com/office/powerpoint/2010/main" val="15413545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E14728-B431-436F-80F8-EDFBB94E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5400"/>
              <a:t>Integrowanie usług w chmurze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E3AF80-9652-4B3C-9F48-068B02C0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Kolejki, przetwarzanie strumienia, integracja</a:t>
            </a:r>
            <a:endParaRPr lang="pl-PL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6596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6C16CD6-1FB1-4471-802A-A7F36C56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cs typeface="Calibri Light"/>
              </a:rPr>
              <a:t>Kolejki</a:t>
            </a:r>
            <a:endParaRPr lang="pl-PL">
              <a:solidFill>
                <a:srgbClr val="FFFFFF"/>
              </a:solidFill>
            </a:endParaRPr>
          </a:p>
        </p:txBody>
      </p:sp>
      <p:graphicFrame>
        <p:nvGraphicFramePr>
          <p:cNvPr id="5" name="Symbol zastępczy tekstu 2">
            <a:extLst>
              <a:ext uri="{FF2B5EF4-FFF2-40B4-BE49-F238E27FC236}">
                <a16:creationId xmlns:a16="http://schemas.microsoft.com/office/drawing/2014/main" id="{B80CB26E-51D8-41F6-AD35-5F47728A9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03029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2393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82D003F-CB2E-403C-8689-798772E7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accent1"/>
                </a:solidFill>
                <a:cs typeface="Calibri Light"/>
              </a:rPr>
              <a:t>Przetwarzanie strumieniowe</a:t>
            </a:r>
            <a:endParaRPr lang="pl-PL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10E281-1CBA-46EF-AF3B-E7861980A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Używane wszędzie tam, gdzie nie ma potrzeby przetwarzania danych w kolejności bądź dane nie są ustrukturyzowane</a:t>
            </a:r>
          </a:p>
          <a:p>
            <a:r>
              <a:rPr lang="pl-PL" sz="2400">
                <a:cs typeface="Calibri"/>
              </a:rPr>
              <a:t>Skupione na przetwarzaniu dużych wolumenów danych bez skomplikowanej logiki</a:t>
            </a:r>
          </a:p>
          <a:p>
            <a:r>
              <a:rPr lang="pl-PL" sz="2400">
                <a:cs typeface="Calibri"/>
              </a:rPr>
              <a:t>Punkt wejścia wielu systemów</a:t>
            </a:r>
          </a:p>
        </p:txBody>
      </p:sp>
    </p:spTree>
    <p:extLst>
      <p:ext uri="{BB962C8B-B14F-4D97-AF65-F5344CB8AC3E}">
        <p14:creationId xmlns:p14="http://schemas.microsoft.com/office/powerpoint/2010/main" val="32167892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264A30-AC05-468E-9D43-838C7E1E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cs typeface="Calibri Light"/>
              </a:rPr>
              <a:t>Azure</a:t>
            </a:r>
            <a:r>
              <a:rPr lang="pl-PL">
                <a:cs typeface="Calibri Light"/>
              </a:rPr>
              <a:t> Event Hub</a:t>
            </a:r>
            <a:endParaRPr lang="pl-PL"/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6CB6E964-046F-4DAF-902A-4D3FF3087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702" y="1913144"/>
            <a:ext cx="9128595" cy="3640078"/>
          </a:xfrm>
        </p:spPr>
      </p:pic>
    </p:spTree>
    <p:extLst>
      <p:ext uri="{BB962C8B-B14F-4D97-AF65-F5344CB8AC3E}">
        <p14:creationId xmlns:p14="http://schemas.microsoft.com/office/powerpoint/2010/main" val="23660811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561901-8113-4EA7-85DC-F5C5AA61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cs typeface="Calibri Light"/>
              </a:rPr>
              <a:t>Azure</a:t>
            </a:r>
            <a:r>
              <a:rPr lang="pl-PL">
                <a:cs typeface="Calibri Light"/>
              </a:rPr>
              <a:t> Service Bus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C7177097-B255-42CD-B78B-D518C79FF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0" y="1994164"/>
            <a:ext cx="7429500" cy="1304925"/>
          </a:xfrm>
        </p:spPr>
      </p:pic>
      <p:pic>
        <p:nvPicPr>
          <p:cNvPr id="6" name="Obraz 6" descr="Obraz zawierający budynek&#10;&#10;Opis wygenerowany przy bardzo wysokim poziomie pewności">
            <a:extLst>
              <a:ext uri="{FF2B5EF4-FFF2-40B4-BE49-F238E27FC236}">
                <a16:creationId xmlns:a16="http://schemas.microsoft.com/office/drawing/2014/main" id="{A6747302-3AC6-414C-ADED-A958AB09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55" y="3563321"/>
            <a:ext cx="7268163" cy="24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8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FE88EA-87F7-47CF-BDF5-55F939D6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Z czego składa się </a:t>
            </a:r>
            <a:r>
              <a:rPr lang="pl-PL" b="1">
                <a:cs typeface="Calibri Light"/>
              </a:rPr>
              <a:t>AZ</a:t>
            </a:r>
            <a:r>
              <a:rPr lang="pl-PL">
                <a:cs typeface="Calibri Light"/>
              </a:rPr>
              <a:t>?</a:t>
            </a:r>
            <a:endParaRPr lang="pl-PL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EC73AE2-9C2D-4ED0-A525-E25BABBD5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cs typeface="Calibri"/>
              </a:rPr>
              <a:t>Update </a:t>
            </a:r>
            <a:r>
              <a:rPr lang="pl-PL" err="1">
                <a:cs typeface="Calibri"/>
              </a:rPr>
              <a:t>Domain</a:t>
            </a:r>
            <a:r>
              <a:rPr lang="pl-PL">
                <a:cs typeface="Calibri"/>
              </a:rPr>
              <a:t>(UD)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3F534AE-1979-435E-B603-FA8B40B6E6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Pozwalają wykonać aktualizację usługi / systemu bez wpływu na dostępność</a:t>
            </a:r>
          </a:p>
          <a:p>
            <a:r>
              <a:rPr lang="pl-PL">
                <a:cs typeface="Calibri"/>
              </a:rPr>
              <a:t>W ramach pojedynczej </a:t>
            </a:r>
            <a:r>
              <a:rPr lang="pl-PL" b="1">
                <a:cs typeface="Calibri"/>
              </a:rPr>
              <a:t>FD </a:t>
            </a:r>
            <a:r>
              <a:rPr lang="pl-PL">
                <a:cs typeface="Calibri"/>
              </a:rPr>
              <a:t>możemy mieć kilka </a:t>
            </a:r>
            <a:r>
              <a:rPr lang="pl-PL" b="1">
                <a:cs typeface="Calibri"/>
              </a:rPr>
              <a:t>UD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0366154B-25DA-4D3F-B4E0-08D986C33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err="1">
                <a:cs typeface="Calibri"/>
              </a:rPr>
              <a:t>Fault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Domain</a:t>
            </a:r>
            <a:r>
              <a:rPr lang="pl-PL">
                <a:cs typeface="Calibri"/>
              </a:rPr>
              <a:t>(FD)</a:t>
            </a:r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E838BAF-8319-4370-A9F5-07843B77D2F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Zabezpieczają aplikacje przed awariami infrastruktury</a:t>
            </a:r>
          </a:p>
          <a:p>
            <a:r>
              <a:rPr lang="pl-PL">
                <a:cs typeface="Calibri"/>
              </a:rPr>
              <a:t>Fizycznie odseparowują od siebie komponenty aplikacji / systemu</a:t>
            </a:r>
          </a:p>
        </p:txBody>
      </p:sp>
    </p:spTree>
    <p:extLst>
      <p:ext uri="{BB962C8B-B14F-4D97-AF65-F5344CB8AC3E}">
        <p14:creationId xmlns:p14="http://schemas.microsoft.com/office/powerpoint/2010/main" val="8187531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9BC5C2-B7A7-41BC-BBBE-BB1B967D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cs typeface="Calibri Light"/>
              </a:rPr>
              <a:t>Azure</a:t>
            </a:r>
            <a:r>
              <a:rPr lang="pl-PL">
                <a:cs typeface="Calibri Light"/>
              </a:rPr>
              <a:t> Event </a:t>
            </a:r>
            <a:r>
              <a:rPr lang="pl-PL" err="1">
                <a:cs typeface="Calibri Light"/>
              </a:rPr>
              <a:t>Grid</a:t>
            </a:r>
            <a:endParaRPr lang="pl-PL" err="1"/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8AFE04EB-A397-45AE-BFDF-94C83CBAC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185" y="1825625"/>
            <a:ext cx="7847629" cy="4351338"/>
          </a:xfrm>
        </p:spPr>
      </p:pic>
    </p:spTree>
    <p:extLst>
      <p:ext uri="{BB962C8B-B14F-4D97-AF65-F5344CB8AC3E}">
        <p14:creationId xmlns:p14="http://schemas.microsoft.com/office/powerpoint/2010/main" val="26512984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32</a:t>
            </a:r>
            <a:endParaRPr lang="pl-PL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  <a:cs typeface="Calibri"/>
              </a:rPr>
              <a:t>Praca z </a:t>
            </a:r>
            <a:r>
              <a:rPr lang="pl-PL" err="1">
                <a:solidFill>
                  <a:schemeClr val="tx1"/>
                </a:solidFill>
                <a:cs typeface="Calibri"/>
              </a:rPr>
              <a:t>Azure</a:t>
            </a:r>
            <a:r>
              <a:rPr lang="pl-PL">
                <a:solidFill>
                  <a:schemeClr val="tx1"/>
                </a:solidFill>
                <a:cs typeface="Calibri"/>
              </a:rPr>
              <a:t> Event </a:t>
            </a:r>
            <a:r>
              <a:rPr lang="pl-PL" err="1">
                <a:solidFill>
                  <a:schemeClr val="tx1"/>
                </a:solidFill>
                <a:cs typeface="Calibri"/>
              </a:rPr>
              <a:t>Grid</a:t>
            </a:r>
            <a:endParaRPr lang="pl-PL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93883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E14728-B431-436F-80F8-EDFBB94E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5400" dirty="0"/>
              <a:t>AI, IOT oraz usługi kognitywne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E3AF80-9652-4B3C-9F48-068B02C0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>
                <a:solidFill>
                  <a:schemeClr val="tx1"/>
                </a:solidFill>
              </a:rPr>
              <a:t>Zarządzalne</a:t>
            </a:r>
            <a:r>
              <a:rPr lang="pl-PL" dirty="0">
                <a:solidFill>
                  <a:schemeClr val="tx1"/>
                </a:solidFill>
              </a:rPr>
              <a:t> usługi związane z uczeniem maszynowym, sztuczną inteligencją oraz </a:t>
            </a:r>
            <a:r>
              <a:rPr lang="pl-PL" dirty="0" err="1">
                <a:solidFill>
                  <a:schemeClr val="tx1"/>
                </a:solidFill>
              </a:rPr>
              <a:t>internetem</a:t>
            </a:r>
            <a:r>
              <a:rPr lang="pl-PL" dirty="0">
                <a:solidFill>
                  <a:schemeClr val="tx1"/>
                </a:solidFill>
              </a:rPr>
              <a:t> rzeczy</a:t>
            </a:r>
            <a:endParaRPr lang="pl-PL" kern="1200" dirty="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2011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D232CB6-B85F-4812-903E-954D6216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cs typeface="Calibri Light"/>
              </a:rPr>
              <a:t>Internet Rzeczy(</a:t>
            </a:r>
            <a:r>
              <a:rPr lang="pl-PL" b="1">
                <a:solidFill>
                  <a:srgbClr val="FFFFFF"/>
                </a:solidFill>
                <a:cs typeface="Calibri Light"/>
              </a:rPr>
              <a:t>IoT</a:t>
            </a:r>
            <a:r>
              <a:rPr lang="pl-PL">
                <a:solidFill>
                  <a:srgbClr val="FFFFFF"/>
                </a:solidFill>
                <a:cs typeface="Calibri Light"/>
              </a:rPr>
              <a:t>)</a:t>
            </a:r>
            <a:endParaRPr lang="pl-PL">
              <a:solidFill>
                <a:srgbClr val="FFFFFF"/>
              </a:solidFill>
            </a:endParaRPr>
          </a:p>
        </p:txBody>
      </p:sp>
      <p:graphicFrame>
        <p:nvGraphicFramePr>
          <p:cNvPr id="5" name="Symbol zastępczy tekstu 2">
            <a:extLst>
              <a:ext uri="{FF2B5EF4-FFF2-40B4-BE49-F238E27FC236}">
                <a16:creationId xmlns:a16="http://schemas.microsoft.com/office/drawing/2014/main" id="{2CE07FFE-EB7E-47AB-86BA-0181199D3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9259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32313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C76F9BB-44CF-40D3-B86F-ED3EB42C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cs typeface="Calibri Light"/>
              </a:rPr>
              <a:t>Obszary użycia </a:t>
            </a:r>
            <a:r>
              <a:rPr lang="pl-PL" b="1">
                <a:solidFill>
                  <a:srgbClr val="FFFFFF"/>
                </a:solidFill>
                <a:cs typeface="Calibri Light"/>
              </a:rPr>
              <a:t>IoT</a:t>
            </a:r>
            <a:endParaRPr lang="pl-PL">
              <a:solidFill>
                <a:srgbClr val="FFFFFF"/>
              </a:solidFill>
            </a:endParaRP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F3141BC2-4949-45C2-A7D8-591CBE88D8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2420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8895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3BD978-4387-4905-B2E3-4C0FEB9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pl-PL" b="1" dirty="0" err="1">
                <a:cs typeface="Calibri Light"/>
              </a:rPr>
              <a:t>IoT</a:t>
            </a:r>
            <a:r>
              <a:rPr lang="pl-PL" b="1" dirty="0">
                <a:cs typeface="Calibri Light"/>
              </a:rPr>
              <a:t> </a:t>
            </a:r>
            <a:r>
              <a:rPr lang="pl-PL" dirty="0">
                <a:cs typeface="Calibri Light"/>
              </a:rPr>
              <a:t>w </a:t>
            </a:r>
            <a:r>
              <a:rPr lang="pl-PL" dirty="0" err="1">
                <a:cs typeface="Calibri Light"/>
              </a:rPr>
              <a:t>Azure</a:t>
            </a:r>
            <a:endParaRPr lang="pl-PL" dirty="0" err="1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EF2C94-AA8E-4A0B-8BB7-C6BB41B67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700">
                <a:cs typeface="Calibri"/>
              </a:rPr>
              <a:t>Azure IoT Central – platforma do hostowania aplikacji </a:t>
            </a:r>
            <a:r>
              <a:rPr lang="pl-PL" sz="1700" b="1">
                <a:cs typeface="Calibri"/>
              </a:rPr>
              <a:t>IoT</a:t>
            </a:r>
            <a:endParaRPr lang="pl-PL" sz="1700">
              <a:cs typeface="Calibri"/>
            </a:endParaRPr>
          </a:p>
          <a:p>
            <a:r>
              <a:rPr lang="pl-PL" sz="1700">
                <a:cs typeface="Calibri"/>
              </a:rPr>
              <a:t>Azure IoT Solution Accelerators – gotowe szablony aplikacji</a:t>
            </a:r>
            <a:endParaRPr lang="pl-PL" sz="1700" b="1">
              <a:cs typeface="Calibri"/>
            </a:endParaRPr>
          </a:p>
          <a:p>
            <a:r>
              <a:rPr lang="pl-PL" sz="1700">
                <a:cs typeface="Calibri"/>
              </a:rPr>
              <a:t>Azure IoT Edge – przetwarzanie danych bezpośrednio na urządzeniu</a:t>
            </a:r>
          </a:p>
          <a:p>
            <a:r>
              <a:rPr lang="pl-PL" sz="1700">
                <a:cs typeface="Calibri"/>
              </a:rPr>
              <a:t>Azure IoT Hub – centralny punkt agregujący dane z urządzeń</a:t>
            </a:r>
          </a:p>
          <a:p>
            <a:r>
              <a:rPr lang="pl-PL" sz="1700">
                <a:cs typeface="Calibri"/>
              </a:rPr>
              <a:t>Azure Digital Twins – replikacja fizycznych urządzeń w chmurze</a:t>
            </a:r>
          </a:p>
          <a:p>
            <a:r>
              <a:rPr lang="pl-PL" sz="1700">
                <a:cs typeface="Calibri"/>
              </a:rPr>
              <a:t>Azure Sphere – wyspecjalizowany komponent wspierający budowę bezpiecznych urządzeń</a:t>
            </a:r>
          </a:p>
          <a:p>
            <a:r>
              <a:rPr lang="pl-PL" sz="1700">
                <a:cs typeface="Calibri"/>
              </a:rPr>
              <a:t>Azure Time Series - usługa ułatwiająca zarządzaniem zebranych danych</a:t>
            </a:r>
          </a:p>
          <a:p>
            <a:endParaRPr lang="pl-PL" sz="1700">
              <a:cs typeface="Calibri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AAEE0E-2AF6-4E60-9202-443FDA3B4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816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91E65D-2049-48EE-B6D4-15E2824A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pl-PL" dirty="0">
                <a:cs typeface="Calibri Light"/>
              </a:rPr>
              <a:t>Edge Computing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62E0BD-E69E-4B3D-882E-A2E4A87CD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Jeden z komponentów hybrydowej chmury</a:t>
            </a:r>
          </a:p>
          <a:p>
            <a:r>
              <a:rPr lang="pl-PL" sz="2400">
                <a:cs typeface="Calibri"/>
              </a:rPr>
              <a:t>Architektura, która przenosi ciężar przetwarzania danych z chmury na urządzenia</a:t>
            </a:r>
          </a:p>
          <a:p>
            <a:r>
              <a:rPr lang="pl-PL" sz="2400">
                <a:cs typeface="Calibri"/>
              </a:rPr>
              <a:t>Alternatywa dla kontrolowanych środowisk, które nie mogą przetwarzać wszystkich danych poza urządzeniem bądź jest to utrudnione</a:t>
            </a:r>
          </a:p>
          <a:p>
            <a:r>
              <a:rPr lang="pl-PL" sz="2400">
                <a:cs typeface="Calibri"/>
              </a:rPr>
              <a:t>Pozwala "odciążyć" chmurę i odseparować procesowanie danych od agregowania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9A46F13F-205A-40D7-9786-6DD7A6AF8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32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dirty="0">
                <a:solidFill>
                  <a:schemeClr val="bg1"/>
                </a:solidFill>
              </a:rPr>
              <a:t>33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chemeClr val="tx1"/>
                </a:solidFill>
                <a:cs typeface="Calibri"/>
              </a:rPr>
              <a:t>Praca z urządzeniem brzegowym z użyciem </a:t>
            </a:r>
            <a:r>
              <a:rPr lang="pl-PL" dirty="0" err="1">
                <a:solidFill>
                  <a:schemeClr val="tx1"/>
                </a:solidFill>
                <a:cs typeface="Calibri"/>
              </a:rPr>
              <a:t>Azure</a:t>
            </a:r>
            <a:r>
              <a:rPr lang="pl-PL" dirty="0">
                <a:solidFill>
                  <a:schemeClr val="tx1"/>
                </a:solidFill>
                <a:cs typeface="Calibri"/>
              </a:rPr>
              <a:t> </a:t>
            </a:r>
            <a:r>
              <a:rPr lang="pl-PL" dirty="0" err="1">
                <a:solidFill>
                  <a:schemeClr val="tx1"/>
                </a:solidFill>
                <a:cs typeface="Calibri"/>
              </a:rPr>
              <a:t>IoT</a:t>
            </a:r>
            <a:r>
              <a:rPr lang="pl-PL" dirty="0">
                <a:solidFill>
                  <a:schemeClr val="tx1"/>
                </a:solidFill>
                <a:cs typeface="Calibri"/>
              </a:rPr>
              <a:t> Edge</a:t>
            </a:r>
          </a:p>
        </p:txBody>
      </p:sp>
    </p:spTree>
    <p:extLst>
      <p:ext uri="{BB962C8B-B14F-4D97-AF65-F5344CB8AC3E}">
        <p14:creationId xmlns:p14="http://schemas.microsoft.com/office/powerpoint/2010/main" val="13327041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1529CF3-6354-49E3-BA11-CA1C43C0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pl-PL" sz="4800">
                <a:cs typeface="Calibri Light"/>
              </a:rPr>
              <a:t>Usługi kognitywne</a:t>
            </a:r>
            <a:endParaRPr lang="pl-PL" sz="480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B956057-8D98-4ACD-9C8E-B2463E21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800">
                <a:cs typeface="Calibri"/>
              </a:rPr>
              <a:t>Nie zawsze mamy potrzebę budowania własnych modeli uczenia maszynowego aby skorzystać z funkcjonalności jak rozumienie mowy, wykrywanie twarzy czy przetwarzanie obrazów</a:t>
            </a:r>
          </a:p>
          <a:p>
            <a:r>
              <a:rPr lang="pl-PL" sz="1800">
                <a:cs typeface="Calibri"/>
              </a:rPr>
              <a:t>Gotowe usługi kognitywne nie są w stanie zastąpić własnoręcznie napisanego i nauczonego modelu, są jednak niezwykle pomocne przy standardowych scenariuszach albo prototypach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9757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83473-AFD6-42DC-B8A1-D7A379927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pl-PL" dirty="0">
                <a:cs typeface="Calibri Light"/>
              </a:rPr>
              <a:t>Usługi kognitywne a </a:t>
            </a:r>
            <a:r>
              <a:rPr lang="pl-PL" b="1" dirty="0">
                <a:cs typeface="Calibri Light"/>
              </a:rPr>
              <a:t>ML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37E838-5846-4872-A70F-A2A2402C0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Usługi kognitywne są głównie przeznaczone dla developerów bez doświadczenia w uczeniu maszynowym</a:t>
            </a:r>
          </a:p>
          <a:p>
            <a:r>
              <a:rPr lang="pl-PL" sz="2400">
                <a:cs typeface="Calibri"/>
              </a:rPr>
              <a:t>Uczenie maszynowe to narzędzie dla specjalistów od danych, którzy potrafią przełożyć skomplikowane zbiory informacji na odpowiednie formuły matematyczne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533DE3-27EA-45B7-A044-DD1119C17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08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738853-D7E1-40A9-B050-C0FC513E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Update </a:t>
            </a:r>
            <a:r>
              <a:rPr lang="pl-PL" err="1">
                <a:cs typeface="Calibri Light"/>
              </a:rPr>
              <a:t>Domain</a:t>
            </a:r>
            <a:r>
              <a:rPr lang="pl-PL">
                <a:cs typeface="Calibri Light"/>
              </a:rPr>
              <a:t>(UD)</a:t>
            </a:r>
            <a:endParaRPr lang="pl-PL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1460FBCB-55CD-4465-B48D-A2105B729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930" y="2664764"/>
            <a:ext cx="10487025" cy="2144856"/>
          </a:xfrm>
        </p:spPr>
      </p:pic>
    </p:spTree>
    <p:extLst>
      <p:ext uri="{BB962C8B-B14F-4D97-AF65-F5344CB8AC3E}">
        <p14:creationId xmlns:p14="http://schemas.microsoft.com/office/powerpoint/2010/main" val="355324945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6F0746-CC70-4EA9-8151-C3D70FE3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pl-PL" sz="3700">
                <a:cs typeface="Calibri Light"/>
              </a:rPr>
              <a:t>Usługi kognitywne a dane treningowe</a:t>
            </a:r>
            <a:endParaRPr lang="pl-PL" sz="37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671AA1-1747-49A1-8898-B8FF236B6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 panose="020F0502020204030204"/>
              </a:rPr>
              <a:t>W </a:t>
            </a:r>
            <a:r>
              <a:rPr lang="en-US" sz="1800" dirty="0" err="1">
                <a:cs typeface="Calibri" panose="020F0502020204030204"/>
              </a:rPr>
              <a:t>zależności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od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wybranej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usługi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będziemy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musieli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przygotować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część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danych</a:t>
            </a:r>
            <a:r>
              <a:rPr lang="en-US" sz="1800" dirty="0">
                <a:cs typeface="Calibri" panose="020F0502020204030204"/>
              </a:rPr>
              <a:t>, </a:t>
            </a:r>
            <a:r>
              <a:rPr lang="en-US" sz="1800" dirty="0" err="1">
                <a:cs typeface="Calibri" panose="020F0502020204030204"/>
              </a:rPr>
              <a:t>polegać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na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danych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przesyłanych</a:t>
            </a:r>
            <a:r>
              <a:rPr lang="en-US" sz="1800" dirty="0">
                <a:cs typeface="Calibri" panose="020F0502020204030204"/>
              </a:rPr>
              <a:t> w </a:t>
            </a:r>
            <a:r>
              <a:rPr lang="en-US" sz="1800" dirty="0" err="1">
                <a:cs typeface="Calibri" panose="020F0502020204030204"/>
              </a:rPr>
              <a:t>czasie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rzeczywistym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bądź</a:t>
            </a:r>
            <a:r>
              <a:rPr lang="en-US" sz="1800" dirty="0">
                <a:cs typeface="Calibri" panose="020F0502020204030204"/>
              </a:rPr>
              <a:t> </a:t>
            </a:r>
            <a:r>
              <a:rPr lang="en-US" sz="1800" dirty="0" err="1">
                <a:cs typeface="Calibri" panose="020F0502020204030204"/>
              </a:rPr>
              <a:t>opierać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się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na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predefiniowanych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modelach</a:t>
            </a:r>
            <a:r>
              <a:rPr lang="en-US" sz="1800" dirty="0">
                <a:cs typeface="Calibri" panose="020F0502020204030204"/>
              </a:rPr>
              <a:t>.</a:t>
            </a:r>
          </a:p>
        </p:txBody>
      </p:sp>
      <p:pic>
        <p:nvPicPr>
          <p:cNvPr id="4" name="Obraz 4" descr="Obraz zawierający monitor, ekran, komputer, laptop&#10;&#10;Opis wygenerowany przy bardzo wysokim poziomie pewności">
            <a:extLst>
              <a:ext uri="{FF2B5EF4-FFF2-40B4-BE49-F238E27FC236}">
                <a16:creationId xmlns:a16="http://schemas.microsoft.com/office/drawing/2014/main" id="{3FA62E2A-AAFB-4096-97AA-43D856A4B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87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758364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dirty="0">
                <a:solidFill>
                  <a:schemeClr val="bg1"/>
                </a:solidFill>
              </a:rPr>
              <a:t>34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chemeClr val="tx1"/>
                </a:solidFill>
                <a:cs typeface="Calibri"/>
              </a:rPr>
              <a:t>Wykrywanie twarzy używając Face API</a:t>
            </a:r>
          </a:p>
        </p:txBody>
      </p:sp>
    </p:spTree>
    <p:extLst>
      <p:ext uri="{BB962C8B-B14F-4D97-AF65-F5344CB8AC3E}">
        <p14:creationId xmlns:p14="http://schemas.microsoft.com/office/powerpoint/2010/main" val="21612711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dirty="0">
                <a:solidFill>
                  <a:schemeClr val="bg1"/>
                </a:solidFill>
              </a:rPr>
              <a:t>35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chemeClr val="tx1"/>
                </a:solidFill>
                <a:cs typeface="Calibri"/>
              </a:rPr>
              <a:t>Przetwarzanie języka z użyciem LUIS</a:t>
            </a:r>
          </a:p>
        </p:txBody>
      </p:sp>
    </p:spTree>
    <p:extLst>
      <p:ext uri="{BB962C8B-B14F-4D97-AF65-F5344CB8AC3E}">
        <p14:creationId xmlns:p14="http://schemas.microsoft.com/office/powerpoint/2010/main" val="361193641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0560EE-83E5-40BC-9262-F3A56F40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cs typeface="Calibri Light"/>
              </a:rPr>
              <a:t>Azure</a:t>
            </a:r>
            <a:r>
              <a:rPr lang="pl-PL" dirty="0">
                <a:cs typeface="Calibri Light"/>
              </a:rPr>
              <a:t> Machine Learning</a:t>
            </a:r>
            <a:endParaRPr lang="pl-PL" dirty="0"/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80FDB69D-F62F-4610-A865-27B0C54A9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636" y="1825625"/>
            <a:ext cx="8472727" cy="4351338"/>
          </a:xfrm>
        </p:spPr>
      </p:pic>
    </p:spTree>
    <p:extLst>
      <p:ext uri="{BB962C8B-B14F-4D97-AF65-F5344CB8AC3E}">
        <p14:creationId xmlns:p14="http://schemas.microsoft.com/office/powerpoint/2010/main" val="19508327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3FEFED-AC61-49B1-BF5F-6FEAF06E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cs typeface="Calibri Light"/>
              </a:rPr>
              <a:t>Azure</a:t>
            </a:r>
            <a:r>
              <a:rPr lang="pl-PL" dirty="0">
                <a:cs typeface="Calibri Light"/>
              </a:rPr>
              <a:t> </a:t>
            </a:r>
            <a:r>
              <a:rPr lang="pl-PL" dirty="0" err="1">
                <a:cs typeface="Calibri Light"/>
              </a:rPr>
              <a:t>Databricks</a:t>
            </a:r>
            <a:endParaRPr lang="pl-PL" dirty="0" err="1"/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EA21EB3E-C60A-42AD-A247-6CAA065DD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150" y="2224881"/>
            <a:ext cx="5981700" cy="3552825"/>
          </a:xfrm>
        </p:spPr>
      </p:pic>
    </p:spTree>
    <p:extLst>
      <p:ext uri="{BB962C8B-B14F-4D97-AF65-F5344CB8AC3E}">
        <p14:creationId xmlns:p14="http://schemas.microsoft.com/office/powerpoint/2010/main" val="39242103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3FEFED-AC61-49B1-BF5F-6FEAF06E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cs typeface="Calibri Light"/>
              </a:rPr>
              <a:t>Azure</a:t>
            </a:r>
            <a:r>
              <a:rPr lang="pl-PL" dirty="0">
                <a:cs typeface="Calibri Light"/>
              </a:rPr>
              <a:t> </a:t>
            </a:r>
            <a:r>
              <a:rPr lang="pl-PL" dirty="0" err="1">
                <a:cs typeface="Calibri Light"/>
              </a:rPr>
              <a:t>Databricks</a:t>
            </a:r>
            <a:endParaRPr lang="pl-PL" dirty="0" err="1"/>
          </a:p>
        </p:txBody>
      </p:sp>
      <p:pic>
        <p:nvPicPr>
          <p:cNvPr id="6" name="Obraz 6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A938FDE-718A-41EB-B869-EA7ADAC6E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096" y="1825625"/>
            <a:ext cx="9989808" cy="4351338"/>
          </a:xfrm>
        </p:spPr>
      </p:pic>
    </p:spTree>
    <p:extLst>
      <p:ext uri="{BB962C8B-B14F-4D97-AF65-F5344CB8AC3E}">
        <p14:creationId xmlns:p14="http://schemas.microsoft.com/office/powerpoint/2010/main" val="18632951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E14728-B431-436F-80F8-EDFBB94E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5400" dirty="0" err="1"/>
              <a:t>DevOps</a:t>
            </a:r>
            <a:r>
              <a:rPr lang="pl-PL" sz="5400" dirty="0"/>
              <a:t> w chmurze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E3AF80-9652-4B3C-9F48-068B02C0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>
                <a:solidFill>
                  <a:schemeClr val="tx1"/>
                </a:solidFill>
              </a:rPr>
              <a:t>Infrastructure</a:t>
            </a:r>
            <a:r>
              <a:rPr lang="pl-PL" dirty="0">
                <a:solidFill>
                  <a:schemeClr val="tx1"/>
                </a:solidFill>
              </a:rPr>
              <a:t>-as-</a:t>
            </a:r>
            <a:r>
              <a:rPr lang="pl-PL" dirty="0" err="1">
                <a:solidFill>
                  <a:schemeClr val="tx1"/>
                </a:solidFill>
              </a:rPr>
              <a:t>Code</a:t>
            </a:r>
            <a:r>
              <a:rPr lang="pl-PL" dirty="0">
                <a:solidFill>
                  <a:schemeClr val="tx1"/>
                </a:solidFill>
              </a:rPr>
              <a:t>, automatyzacja, CI/CD</a:t>
            </a:r>
            <a:endParaRPr lang="pl-PL" kern="1200" dirty="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15227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EE3928-436F-47F8-A3A0-2A1549B0A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cs typeface="Calibri Light"/>
              </a:rPr>
              <a:t>Czym jest </a:t>
            </a:r>
            <a:r>
              <a:rPr lang="pl-PL" dirty="0" err="1">
                <a:cs typeface="Calibri Light"/>
              </a:rPr>
              <a:t>DevOps</a:t>
            </a:r>
            <a:r>
              <a:rPr lang="pl-PL" dirty="0">
                <a:cs typeface="Calibri Light"/>
              </a:rPr>
              <a:t>?</a:t>
            </a:r>
            <a:endParaRPr lang="pl-PL" dirty="0"/>
          </a:p>
        </p:txBody>
      </p:sp>
      <p:graphicFrame>
        <p:nvGraphicFramePr>
          <p:cNvPr id="5" name="Symbol zastępczy tekstu 2">
            <a:extLst>
              <a:ext uri="{FF2B5EF4-FFF2-40B4-BE49-F238E27FC236}">
                <a16:creationId xmlns:a16="http://schemas.microsoft.com/office/drawing/2014/main" id="{4F225745-34B0-489C-BFF2-BC3B1A9839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210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6778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8EE3928-436F-47F8-A3A0-2A1549B0A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pl-PL" sz="4800">
                <a:cs typeface="Calibri Light"/>
              </a:rPr>
              <a:t>Czym jest DevOps?</a:t>
            </a:r>
            <a:endParaRPr lang="pl-PL" sz="480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1047985-EE41-45C0-A84F-973659B04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l-PL" sz="1800">
                <a:cs typeface="Calibri" panose="020F0502020204030204"/>
              </a:rPr>
              <a:t>Sposób kolaboracji w organizacji pomiędzy developmentem a operations, który ma uprościć i usprawnić proces wytwarzania, wdrażania i utrzymywania systemów poprzez nacisk na automatyzację, przenośność systemów i łatwość odtworzenia.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8387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F1755F3-71A3-41FD-9CF2-3A02E162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pl-PL" sz="4800">
                <a:cs typeface="Calibri Light"/>
              </a:rPr>
              <a:t>Czy jest DevOps?</a:t>
            </a:r>
            <a:endParaRPr lang="pl-PL" sz="48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F2F8C2-98CC-48C2-8630-39D71D76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l-PL" sz="1800">
                <a:cs typeface="Calibri"/>
              </a:rPr>
              <a:t>DevOps zakłada także zwiększenie nacisku na developerów w kontekście zrozumienia infrastruktury i procesu wdrażania oraz na operations w kontekście tego, jak aplikacja działa.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16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CE33158-A459-48E3-8705-B2C0A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cs typeface="Calibri Light"/>
              </a:rPr>
              <a:t>Fault</a:t>
            </a:r>
            <a:r>
              <a:rPr lang="pl-PL">
                <a:cs typeface="Calibri Light"/>
              </a:rPr>
              <a:t> </a:t>
            </a:r>
            <a:r>
              <a:rPr lang="pl-PL" err="1">
                <a:cs typeface="Calibri Light"/>
              </a:rPr>
              <a:t>Domain</a:t>
            </a:r>
            <a:r>
              <a:rPr lang="pl-PL">
                <a:cs typeface="Calibri Light"/>
              </a:rPr>
              <a:t>(FD)</a:t>
            </a:r>
            <a:endParaRPr lang="pl-PL"/>
          </a:p>
        </p:txBody>
      </p:sp>
      <p:pic>
        <p:nvPicPr>
          <p:cNvPr id="4" name="Obraz 4" descr="Obraz zawierający szafka&#10;&#10;Opis wygenerowany przy bardzo wysokim poziomie pewności">
            <a:extLst>
              <a:ext uri="{FF2B5EF4-FFF2-40B4-BE49-F238E27FC236}">
                <a16:creationId xmlns:a16="http://schemas.microsoft.com/office/drawing/2014/main" id="{2666DBD4-C098-463F-AB4C-20B3BC841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853" y="1825625"/>
            <a:ext cx="6624293" cy="4351338"/>
          </a:xfrm>
        </p:spPr>
      </p:pic>
    </p:spTree>
    <p:extLst>
      <p:ext uri="{BB962C8B-B14F-4D97-AF65-F5344CB8AC3E}">
        <p14:creationId xmlns:p14="http://schemas.microsoft.com/office/powerpoint/2010/main" val="185751267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665C53-6B48-466D-857D-44E2D1F6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cs typeface="Calibri Light"/>
              </a:rPr>
              <a:t>Infrastructure</a:t>
            </a:r>
            <a:r>
              <a:rPr lang="pl-PL" dirty="0">
                <a:cs typeface="Calibri Light"/>
              </a:rPr>
              <a:t>-as-</a:t>
            </a:r>
            <a:r>
              <a:rPr lang="pl-PL" dirty="0" err="1">
                <a:cs typeface="Calibri Light"/>
              </a:rPr>
              <a:t>Code</a:t>
            </a:r>
            <a:r>
              <a:rPr lang="pl-PL" dirty="0">
                <a:cs typeface="Calibri Light"/>
              </a:rPr>
              <a:t>(</a:t>
            </a:r>
            <a:r>
              <a:rPr lang="pl-PL" b="1" dirty="0" err="1">
                <a:cs typeface="Calibri Light"/>
              </a:rPr>
              <a:t>IaC</a:t>
            </a:r>
            <a:r>
              <a:rPr lang="pl-PL" dirty="0">
                <a:cs typeface="Calibri Light"/>
              </a:rPr>
              <a:t>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94E30E-C42D-40F5-89CA-8CBA8235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cs typeface="Calibri"/>
              </a:rPr>
              <a:t>Metodologia, która zakłada opisywanie infrastruktury jako kodu w celu automatyzacji jej wdrażania.</a:t>
            </a:r>
          </a:p>
          <a:p>
            <a:r>
              <a:rPr lang="pl-PL" dirty="0">
                <a:cs typeface="Calibri"/>
              </a:rPr>
              <a:t>W zależności od narzędzia sposób opisu może się znacząco różnić.</a:t>
            </a:r>
          </a:p>
        </p:txBody>
      </p:sp>
    </p:spTree>
    <p:extLst>
      <p:ext uri="{BB962C8B-B14F-4D97-AF65-F5344CB8AC3E}">
        <p14:creationId xmlns:p14="http://schemas.microsoft.com/office/powerpoint/2010/main" val="18139239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B2D7DA-D23E-4BE5-BD8D-51304CC3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445251"/>
            <a:ext cx="10901471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Azure Resource Manager(</a:t>
            </a:r>
            <a:r>
              <a:rPr lang="en-US" sz="6000" b="1"/>
              <a:t>ARM</a:t>
            </a:r>
            <a:r>
              <a:rPr lang="en-US" sz="6000"/>
              <a:t>)</a:t>
            </a:r>
          </a:p>
        </p:txBody>
      </p: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283A93BD-A469-4D4C-8A1F-5668AE975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28565" y="503573"/>
            <a:ext cx="7134870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F9E6CA7-45D9-460D-BFD2-B83DD9466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8781"/>
          <a:stretch/>
        </p:blipFill>
        <p:spPr>
          <a:xfrm>
            <a:off x="2694432" y="666497"/>
            <a:ext cx="6803136" cy="32735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10501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F67050-4792-4AD2-B8E8-211A12AA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445251"/>
            <a:ext cx="10901471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/>
              <a:t>ARM </a:t>
            </a:r>
            <a:r>
              <a:rPr lang="en-US" sz="6000"/>
              <a:t>Template</a:t>
            </a:r>
          </a:p>
        </p:txBody>
      </p: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283A93BD-A469-4D4C-8A1F-5668AE975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28565" y="503573"/>
            <a:ext cx="7134870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FEBB24E8-497A-470F-9E79-B28BD4551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7" r="2293" b="-2"/>
          <a:stretch/>
        </p:blipFill>
        <p:spPr>
          <a:xfrm>
            <a:off x="2694432" y="666497"/>
            <a:ext cx="6803136" cy="32735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90700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B8E7B2-D9F9-4E33-95DC-DCDB9A64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pl-PL" sz="4100" b="1">
                <a:cs typeface="Calibri Light"/>
              </a:rPr>
              <a:t>ARM </a:t>
            </a:r>
            <a:r>
              <a:rPr lang="pl-PL" sz="4100" err="1">
                <a:cs typeface="Calibri Light"/>
              </a:rPr>
              <a:t>Template</a:t>
            </a:r>
            <a:r>
              <a:rPr lang="pl-PL" sz="4100">
                <a:cs typeface="Calibri Light"/>
              </a:rPr>
              <a:t>  - przykład</a:t>
            </a:r>
            <a:endParaRPr lang="pl-PL" sz="41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BA9BC6-2DF5-4CA5-981E-1779FBD17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cs typeface="Calibri" panose="020F0502020204030204"/>
              </a:rPr>
              <a:t>Każdy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szablon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składa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się</a:t>
            </a:r>
            <a:r>
              <a:rPr lang="en-US" sz="1800" dirty="0">
                <a:cs typeface="Calibri" panose="020F0502020204030204"/>
              </a:rPr>
              <a:t> z </a:t>
            </a:r>
            <a:r>
              <a:rPr lang="en-US" sz="1800" dirty="0" err="1">
                <a:cs typeface="Calibri" panose="020F0502020204030204"/>
              </a:rPr>
              <a:t>następujących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sekcji</a:t>
            </a:r>
            <a:r>
              <a:rPr lang="en-US" sz="1800" dirty="0">
                <a:cs typeface="Calibri" panose="020F0502020204030204"/>
              </a:rPr>
              <a:t>:</a:t>
            </a:r>
          </a:p>
          <a:p>
            <a:r>
              <a:rPr lang="en-US" sz="1800" dirty="0">
                <a:cs typeface="Calibri" panose="020F0502020204030204"/>
              </a:rPr>
              <a:t>$schema</a:t>
            </a:r>
          </a:p>
          <a:p>
            <a:r>
              <a:rPr lang="en-US" sz="1800" dirty="0" err="1">
                <a:cs typeface="Calibri" panose="020F0502020204030204"/>
              </a:rPr>
              <a:t>ContentVersion</a:t>
            </a:r>
          </a:p>
          <a:p>
            <a:r>
              <a:rPr lang="en-US" sz="1800" dirty="0">
                <a:cs typeface="Calibri" panose="020F0502020204030204"/>
              </a:rPr>
              <a:t>Parameters</a:t>
            </a:r>
          </a:p>
          <a:p>
            <a:r>
              <a:rPr lang="en-US" sz="1800" dirty="0">
                <a:cs typeface="Calibri" panose="020F0502020204030204"/>
              </a:rPr>
              <a:t>Resources</a:t>
            </a:r>
          </a:p>
          <a:p>
            <a:r>
              <a:rPr lang="en-US" sz="1800" dirty="0">
                <a:cs typeface="Calibri" panose="020F0502020204030204"/>
              </a:rPr>
              <a:t>Variables</a:t>
            </a:r>
          </a:p>
          <a:p>
            <a:r>
              <a:rPr lang="en-US" sz="1800" dirty="0">
                <a:cs typeface="Calibri" panose="020F0502020204030204"/>
              </a:rPr>
              <a:t>Functions</a:t>
            </a:r>
          </a:p>
          <a:p>
            <a:r>
              <a:rPr lang="en-US" sz="1800" dirty="0">
                <a:cs typeface="Calibri" panose="020F0502020204030204"/>
              </a:rPr>
              <a:t>Output</a:t>
            </a:r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F00AE59-4512-4E98-A436-10A641825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96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241035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dirty="0">
                <a:solidFill>
                  <a:schemeClr val="bg1"/>
                </a:solidFill>
              </a:rPr>
              <a:t>36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chemeClr val="tx1"/>
                </a:solidFill>
                <a:cs typeface="Calibri"/>
              </a:rPr>
              <a:t>Tworzenie szablonu </a:t>
            </a:r>
            <a:r>
              <a:rPr lang="pl-PL" b="1" dirty="0">
                <a:solidFill>
                  <a:schemeClr val="tx1"/>
                </a:solidFill>
                <a:cs typeface="Calibri"/>
              </a:rPr>
              <a:t>ARM</a:t>
            </a:r>
            <a:endParaRPr lang="pl-PL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17288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D14E34-FC32-4121-98EB-CD849C1B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cs typeface="Calibri Light"/>
              </a:rPr>
              <a:t>CI/CD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2371FC4-DEDB-401F-A948-C913DC50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>
                <a:cs typeface="Calibri"/>
              </a:rPr>
              <a:t>Continuous</a:t>
            </a:r>
            <a:r>
              <a:rPr lang="pl-PL" dirty="0">
                <a:cs typeface="Calibri"/>
              </a:rPr>
              <a:t> Integration(</a:t>
            </a:r>
            <a:r>
              <a:rPr lang="pl-PL" b="1" dirty="0">
                <a:cs typeface="Calibri"/>
              </a:rPr>
              <a:t>CI</a:t>
            </a:r>
            <a:r>
              <a:rPr lang="pl-PL" dirty="0">
                <a:cs typeface="Calibri"/>
              </a:rPr>
              <a:t>) - proces ciągłego budowania i testowania aplikacji</a:t>
            </a:r>
          </a:p>
          <a:p>
            <a:r>
              <a:rPr lang="pl-PL" dirty="0" err="1">
                <a:cs typeface="Calibri"/>
              </a:rPr>
              <a:t>Continuous</a:t>
            </a:r>
            <a:r>
              <a:rPr lang="pl-PL" dirty="0">
                <a:cs typeface="Calibri"/>
              </a:rPr>
              <a:t> Deployment(</a:t>
            </a:r>
            <a:r>
              <a:rPr lang="pl-PL" b="1" dirty="0">
                <a:cs typeface="Calibri"/>
              </a:rPr>
              <a:t>CD</a:t>
            </a:r>
            <a:r>
              <a:rPr lang="pl-PL" dirty="0">
                <a:cs typeface="Calibri"/>
              </a:rPr>
              <a:t>) - proces ciągłego wdrażania aplikacji</a:t>
            </a:r>
          </a:p>
        </p:txBody>
      </p:sp>
    </p:spTree>
    <p:extLst>
      <p:ext uri="{BB962C8B-B14F-4D97-AF65-F5344CB8AC3E}">
        <p14:creationId xmlns:p14="http://schemas.microsoft.com/office/powerpoint/2010/main" val="143565995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D502D2-E465-4A0E-98F4-17480D19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pl-PL" dirty="0" err="1">
                <a:cs typeface="Calibri Light"/>
              </a:rPr>
              <a:t>Canary</a:t>
            </a:r>
            <a:r>
              <a:rPr lang="pl-PL" dirty="0">
                <a:cs typeface="Calibri Light"/>
              </a:rPr>
              <a:t> </a:t>
            </a:r>
            <a:r>
              <a:rPr lang="pl-PL" dirty="0" err="1">
                <a:cs typeface="Calibri Light"/>
              </a:rPr>
              <a:t>releases</a:t>
            </a:r>
            <a:endParaRPr lang="pl-PL" dirty="0" err="1"/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E324C996-FDB9-4BD7-B11C-8F3D348B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3067010"/>
            <a:ext cx="5069382" cy="179963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C3EC6FC-E08A-4B65-86BC-51562D7BD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200">
                <a:cs typeface="Calibri"/>
              </a:rPr>
              <a:t>Proces wprowadzania zmian do aplikacji zaczynając od małej ilości użytkowników.</a:t>
            </a:r>
          </a:p>
          <a:p>
            <a:r>
              <a:rPr lang="pl-PL" sz="2200">
                <a:cs typeface="Calibri"/>
              </a:rPr>
              <a:t>Używany aby zminimalizować impakt ewentualnych błędów bądź nietrafionych funkcjonalności.</a:t>
            </a:r>
          </a:p>
        </p:txBody>
      </p:sp>
    </p:spTree>
    <p:extLst>
      <p:ext uri="{BB962C8B-B14F-4D97-AF65-F5344CB8AC3E}">
        <p14:creationId xmlns:p14="http://schemas.microsoft.com/office/powerpoint/2010/main" val="350937978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41D37C-65AF-40F7-9154-A0C27ABB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pl-PL" dirty="0">
                <a:cs typeface="Calibri Light"/>
              </a:rPr>
              <a:t>Blue/Green </a:t>
            </a:r>
            <a:r>
              <a:rPr lang="pl-PL" dirty="0" err="1">
                <a:cs typeface="Calibri Light"/>
              </a:rPr>
              <a:t>deployments</a:t>
            </a:r>
            <a:endParaRPr lang="pl-PL" dirty="0" err="1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BF617151-E179-4B72-B53D-68284ED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25" y="2589086"/>
            <a:ext cx="4322318" cy="275547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F944E5-A6BD-4569-8204-CD7CE083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Sposób wdrażania oparty o dwa niemalże identyczne środowiska</a:t>
            </a:r>
          </a:p>
          <a:p>
            <a:r>
              <a:rPr lang="pl-PL" sz="2400">
                <a:cs typeface="Calibri"/>
              </a:rPr>
              <a:t>Używany aby za każdym razem przeprowadzać testy na docelowym(produkcyjnym) środowisku</a:t>
            </a:r>
          </a:p>
        </p:txBody>
      </p:sp>
    </p:spTree>
    <p:extLst>
      <p:ext uri="{BB962C8B-B14F-4D97-AF65-F5344CB8AC3E}">
        <p14:creationId xmlns:p14="http://schemas.microsoft.com/office/powerpoint/2010/main" val="364910992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E14728-B431-436F-80F8-EDFBB94E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dirty="0"/>
              <a:t>Docker</a:t>
            </a:r>
            <a:endParaRPr lang="en-US" sz="6700" kern="1200" dirty="0">
              <a:latin typeface="+mj-lt"/>
              <a:cs typeface="Calibri Ligh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E3AF80-9652-4B3C-9F48-068B02C0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Sposób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działania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Dockerfile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zastosowanie</a:t>
            </a:r>
            <a:r>
              <a:rPr lang="en-US" dirty="0">
                <a:solidFill>
                  <a:schemeClr val="tx1"/>
                </a:solidFill>
              </a:rPr>
              <a:t>, model </a:t>
            </a:r>
            <a:r>
              <a:rPr lang="en-US" dirty="0" err="1">
                <a:solidFill>
                  <a:schemeClr val="tx1"/>
                </a:solidFill>
              </a:rPr>
              <a:t>sieciowy</a:t>
            </a:r>
            <a:endParaRPr lang="pl-PL" dirty="0" err="1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404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BD40EB-A31E-49B4-953D-141A7D54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605572" cy="1676603"/>
          </a:xfrm>
        </p:spPr>
        <p:txBody>
          <a:bodyPr>
            <a:normAutofit/>
          </a:bodyPr>
          <a:lstStyle/>
          <a:p>
            <a:r>
              <a:rPr lang="pl-PL" sz="4000">
                <a:cs typeface="Calibri Light"/>
              </a:rPr>
              <a:t>Docker a </a:t>
            </a:r>
            <a:r>
              <a:rPr lang="pl-PL" sz="4000" b="1">
                <a:cs typeface="Calibri Light"/>
              </a:rPr>
              <a:t>VM</a:t>
            </a:r>
            <a:endParaRPr lang="pl-PL" sz="40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0CA9737-9A99-4521-AE12-A3D4F75BF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05571" cy="3779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cs typeface="Calibri"/>
              </a:rPr>
              <a:t>Maszyna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wirtualna</a:t>
            </a:r>
            <a:r>
              <a:rPr lang="en-US" sz="1800" dirty="0">
                <a:cs typeface="Calibri"/>
              </a:rPr>
              <a:t> </a:t>
            </a:r>
            <a:r>
              <a:rPr lang="en-US" sz="1800" dirty="0" err="1">
                <a:cs typeface="Calibri"/>
              </a:rPr>
              <a:t>składa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się</a:t>
            </a:r>
            <a:r>
              <a:rPr lang="en-US" sz="1800" dirty="0">
                <a:cs typeface="Calibri"/>
              </a:rPr>
              <a:t> z </a:t>
            </a:r>
            <a:r>
              <a:rPr lang="en-US" sz="1800" dirty="0" err="1">
                <a:cs typeface="Calibri"/>
              </a:rPr>
              <a:t>następujących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komponentów</a:t>
            </a:r>
            <a:r>
              <a:rPr lang="en-US" sz="1800" dirty="0">
                <a:cs typeface="Calibri"/>
              </a:rPr>
              <a:t>:</a:t>
            </a:r>
          </a:p>
          <a:p>
            <a:r>
              <a:rPr lang="en-US" sz="1800" dirty="0" err="1">
                <a:cs typeface="Calibri"/>
              </a:rPr>
              <a:t>Infrastruktura</a:t>
            </a:r>
          </a:p>
          <a:p>
            <a:r>
              <a:rPr lang="en-US" sz="1800" dirty="0">
                <a:cs typeface="Calibri"/>
              </a:rPr>
              <a:t>Hypervisor</a:t>
            </a:r>
          </a:p>
          <a:p>
            <a:r>
              <a:rPr lang="en-US" sz="1800" dirty="0">
                <a:cs typeface="Calibri"/>
              </a:rPr>
              <a:t>Guest OS z </a:t>
            </a:r>
            <a:r>
              <a:rPr lang="en-US" sz="1800" dirty="0" err="1">
                <a:cs typeface="Calibri"/>
              </a:rPr>
              <a:t>właściwą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aplikacją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8" descr="Obraz zawierający duży, zegar, znak, autobus&#10;&#10;Opis wygenerowany przy bardzo wysokim poziomie pewności">
            <a:extLst>
              <a:ext uri="{FF2B5EF4-FFF2-40B4-BE49-F238E27FC236}">
                <a16:creationId xmlns:a16="http://schemas.microsoft.com/office/drawing/2014/main" id="{08761A70-EF32-4F62-8C06-B90043810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706"/>
          <a:stretch/>
        </p:blipFill>
        <p:spPr>
          <a:xfrm>
            <a:off x="5283708" y="722376"/>
            <a:ext cx="6263640" cy="54132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4776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 1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Tworzenie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wirtualnej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maszyny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 / bez HA.</a:t>
            </a:r>
            <a:endParaRPr lang="pl-PL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l-PL" dirty="0">
              <a:solidFill>
                <a:schemeClr val="tx1"/>
              </a:solidFill>
            </a:endParaRPr>
          </a:p>
          <a:p>
            <a:r>
              <a:rPr lang="pl-PL" dirty="0">
                <a:solidFill>
                  <a:schemeClr val="tx1"/>
                </a:solidFill>
              </a:rPr>
              <a:t>https://portal.azure.com</a:t>
            </a:r>
          </a:p>
          <a:p>
            <a:r>
              <a:rPr lang="pl-PL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polkomtel@kamilthecloudtheory.onmicrosoft.com</a:t>
            </a:r>
            <a:endParaRPr lang="pl-PL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l-PL" dirty="0">
                <a:solidFill>
                  <a:schemeClr val="tx1"/>
                </a:solidFill>
              </a:rPr>
              <a:t>Q2w3e4r5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93636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4897E6-D678-4B1E-A4D1-DEC9072D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605572" cy="1676603"/>
          </a:xfrm>
        </p:spPr>
        <p:txBody>
          <a:bodyPr>
            <a:normAutofit/>
          </a:bodyPr>
          <a:lstStyle/>
          <a:p>
            <a:r>
              <a:rPr lang="pl-PL" sz="4000">
                <a:cs typeface="Calibri Light"/>
              </a:rPr>
              <a:t>Docker a </a:t>
            </a:r>
            <a:r>
              <a:rPr lang="pl-PL" sz="4000" b="1">
                <a:cs typeface="Calibri Light"/>
              </a:rPr>
              <a:t>VM</a:t>
            </a:r>
            <a:endParaRPr lang="pl-PL" sz="40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39BD8E-D8F9-4C10-A1DA-545F37E6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05571" cy="3779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cs typeface="Calibri" panose="020F0502020204030204"/>
              </a:rPr>
              <a:t>Kontener</a:t>
            </a:r>
            <a:r>
              <a:rPr lang="en-US" sz="1800" dirty="0">
                <a:cs typeface="Calibri" panose="020F0502020204030204"/>
              </a:rPr>
              <a:t> </a:t>
            </a:r>
            <a:r>
              <a:rPr lang="en-US" sz="1800" dirty="0" err="1">
                <a:cs typeface="Calibri" panose="020F0502020204030204"/>
              </a:rPr>
              <a:t>składa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się</a:t>
            </a:r>
            <a:r>
              <a:rPr lang="en-US" sz="1800" dirty="0">
                <a:cs typeface="Calibri" panose="020F0502020204030204"/>
              </a:rPr>
              <a:t> z </a:t>
            </a:r>
            <a:r>
              <a:rPr lang="en-US" sz="1800" dirty="0" err="1">
                <a:cs typeface="Calibri" panose="020F0502020204030204"/>
              </a:rPr>
              <a:t>nieco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innych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komponentów</a:t>
            </a:r>
            <a:r>
              <a:rPr lang="en-US" sz="1800" dirty="0">
                <a:cs typeface="Calibri" panose="020F0502020204030204"/>
              </a:rPr>
              <a:t>:</a:t>
            </a:r>
            <a:endParaRPr lang="pl-PL" dirty="0"/>
          </a:p>
          <a:p>
            <a:r>
              <a:rPr lang="en-US" sz="1800" dirty="0" err="1">
                <a:cs typeface="Calibri" panose="020F0502020204030204"/>
              </a:rPr>
              <a:t>Silnik</a:t>
            </a:r>
            <a:r>
              <a:rPr lang="en-US" sz="1800" dirty="0">
                <a:cs typeface="Calibri" panose="020F0502020204030204"/>
              </a:rPr>
              <a:t>(Docker Engine)</a:t>
            </a:r>
          </a:p>
          <a:p>
            <a:r>
              <a:rPr lang="en-US" sz="1800" dirty="0" err="1">
                <a:cs typeface="Calibri" panose="020F0502020204030204"/>
              </a:rPr>
              <a:t>Właściwy</a:t>
            </a:r>
            <a:r>
              <a:rPr lang="en-US" sz="1800" dirty="0">
                <a:cs typeface="Calibri" panose="020F0502020204030204"/>
              </a:rPr>
              <a:t> </a:t>
            </a:r>
            <a:r>
              <a:rPr lang="en-US" sz="1800" dirty="0" err="1">
                <a:cs typeface="Calibri" panose="020F0502020204030204"/>
              </a:rPr>
              <a:t>kontener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ulica, autobus, miasto, zegar&#10;&#10;Opis wygenerowany przy bardzo wysokim poziomie pewności">
            <a:extLst>
              <a:ext uri="{FF2B5EF4-FFF2-40B4-BE49-F238E27FC236}">
                <a16:creationId xmlns:a16="http://schemas.microsoft.com/office/drawing/2014/main" id="{0E3D678E-6452-48B7-9412-4DA62C6D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706"/>
          <a:stretch/>
        </p:blipFill>
        <p:spPr>
          <a:xfrm>
            <a:off x="5283708" y="722376"/>
            <a:ext cx="6263640" cy="54132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252440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dirty="0">
                <a:solidFill>
                  <a:schemeClr val="bg1"/>
                </a:solidFill>
              </a:rPr>
              <a:t>37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chemeClr val="tx1"/>
                </a:solidFill>
                <a:cs typeface="Calibri"/>
              </a:rPr>
              <a:t>Uruchomienie pierwszego kontenera</a:t>
            </a:r>
          </a:p>
        </p:txBody>
      </p:sp>
    </p:spTree>
    <p:extLst>
      <p:ext uri="{BB962C8B-B14F-4D97-AF65-F5344CB8AC3E}">
        <p14:creationId xmlns:p14="http://schemas.microsoft.com/office/powerpoint/2010/main" val="30897220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665105-90BD-429B-A3F5-B12E2BFC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cs typeface="Calibri Light"/>
              </a:rPr>
              <a:t>Uruchomienie pierwszego kontenera</a:t>
            </a:r>
            <a:endParaRPr lang="pl-PL" dirty="0"/>
          </a:p>
        </p:txBody>
      </p:sp>
      <p:pic>
        <p:nvPicPr>
          <p:cNvPr id="4" name="Obraz 4" descr="Obraz zawierający żywność&#10;&#10;Opis wygenerowany przy bardzo wysokim poziomie pewności">
            <a:extLst>
              <a:ext uri="{FF2B5EF4-FFF2-40B4-BE49-F238E27FC236}">
                <a16:creationId xmlns:a16="http://schemas.microsoft.com/office/drawing/2014/main" id="{5574CB59-DB0E-45FB-9199-B12869E23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37" y="3563144"/>
            <a:ext cx="7781925" cy="876300"/>
          </a:xfrm>
        </p:spPr>
      </p:pic>
    </p:spTree>
    <p:extLst>
      <p:ext uri="{BB962C8B-B14F-4D97-AF65-F5344CB8AC3E}">
        <p14:creationId xmlns:p14="http://schemas.microsoft.com/office/powerpoint/2010/main" val="27420189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EA7FEF-764F-4D37-B08E-6E4E7E1C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ea typeface="+mj-lt"/>
                <a:cs typeface="+mj-lt"/>
              </a:rPr>
              <a:t>Uruchomienie pierwszego kontenera</a:t>
            </a:r>
          </a:p>
        </p:txBody>
      </p:sp>
      <p:pic>
        <p:nvPicPr>
          <p:cNvPr id="4" name="Obraz 4" descr="Obraz zawierający ekran, monitor, zrzut ekranu, telewizja&#10;&#10;Opis wygenerowany przy bardzo wysokim poziomie pewności">
            <a:extLst>
              <a:ext uri="{FF2B5EF4-FFF2-40B4-BE49-F238E27FC236}">
                <a16:creationId xmlns:a16="http://schemas.microsoft.com/office/drawing/2014/main" id="{5703C9FE-791C-477D-A2FE-56E62E3DD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912" y="2872581"/>
            <a:ext cx="7496175" cy="2257425"/>
          </a:xfrm>
        </p:spPr>
      </p:pic>
    </p:spTree>
    <p:extLst>
      <p:ext uri="{BB962C8B-B14F-4D97-AF65-F5344CB8AC3E}">
        <p14:creationId xmlns:p14="http://schemas.microsoft.com/office/powerpoint/2010/main" val="143880317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EA7FEF-764F-4D37-B08E-6E4E7E1C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ea typeface="+mj-lt"/>
                <a:cs typeface="+mj-lt"/>
              </a:rPr>
              <a:t>Uruchomienie pierwszego kontenera</a:t>
            </a:r>
          </a:p>
        </p:txBody>
      </p:sp>
      <p:pic>
        <p:nvPicPr>
          <p:cNvPr id="6" name="Obraz 6" descr="Obraz zawierający piłka, uderzanie, ciemny, zegar&#10;&#10;Opis wygenerowany przy bardzo wysokim poziomie pewności">
            <a:extLst>
              <a:ext uri="{FF2B5EF4-FFF2-40B4-BE49-F238E27FC236}">
                <a16:creationId xmlns:a16="http://schemas.microsoft.com/office/drawing/2014/main" id="{C70DDB0C-BA96-4C96-AFEC-758E93350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287" y="3372644"/>
            <a:ext cx="7591425" cy="1257300"/>
          </a:xfrm>
        </p:spPr>
      </p:pic>
    </p:spTree>
    <p:extLst>
      <p:ext uri="{BB962C8B-B14F-4D97-AF65-F5344CB8AC3E}">
        <p14:creationId xmlns:p14="http://schemas.microsoft.com/office/powerpoint/2010/main" val="146427883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ABDD28-2FF4-4E71-9B17-C351A878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cs typeface="Calibri Light" panose="020F0302020204030204"/>
              </a:rPr>
              <a:t>Docker  - silnik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13B89C-E3AB-4297-8D55-CCAF519F0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>
                <a:cs typeface="Calibri"/>
              </a:rPr>
              <a:t>Docker Engine – </a:t>
            </a:r>
            <a:r>
              <a:rPr lang="en-US" sz="2000" dirty="0" err="1">
                <a:cs typeface="Calibri"/>
              </a:rPr>
              <a:t>aplikacja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typu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klient</a:t>
            </a:r>
            <a:r>
              <a:rPr lang="en-US" sz="2000" dirty="0">
                <a:cs typeface="Calibri"/>
              </a:rPr>
              <a:t>/</a:t>
            </a:r>
            <a:r>
              <a:rPr lang="en-US" sz="2000" dirty="0" err="1">
                <a:cs typeface="Calibri"/>
              </a:rPr>
              <a:t>serwer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która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składa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się</a:t>
            </a:r>
            <a:r>
              <a:rPr lang="en-US" sz="2000" dirty="0">
                <a:cs typeface="Calibri"/>
              </a:rPr>
              <a:t> z </a:t>
            </a:r>
            <a:r>
              <a:rPr lang="en-US" sz="2000" dirty="0" err="1">
                <a:cs typeface="Calibri"/>
              </a:rPr>
              <a:t>następujących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komponentów</a:t>
            </a:r>
            <a:r>
              <a:rPr lang="en-US" sz="2000" dirty="0">
                <a:cs typeface="Calibri"/>
              </a:rPr>
              <a:t>:</a:t>
            </a:r>
          </a:p>
          <a:p>
            <a:r>
              <a:rPr lang="en-US" sz="2000" dirty="0">
                <a:cs typeface="Calibri"/>
              </a:rPr>
              <a:t>Demon(server)</a:t>
            </a:r>
          </a:p>
          <a:p>
            <a:r>
              <a:rPr lang="en-US" sz="2000" dirty="0">
                <a:cs typeface="Calibri"/>
              </a:rPr>
              <a:t>REST API</a:t>
            </a:r>
          </a:p>
          <a:p>
            <a:r>
              <a:rPr lang="en-US" sz="2000" dirty="0">
                <a:cs typeface="Calibri"/>
              </a:rPr>
              <a:t>CLI</a:t>
            </a:r>
          </a:p>
          <a:p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 err="1">
                <a:cs typeface="Calibri"/>
              </a:rPr>
              <a:t>Odpowiedzialnością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demona</a:t>
            </a:r>
            <a:r>
              <a:rPr lang="en-US" sz="2000" dirty="0">
                <a:cs typeface="Calibri"/>
              </a:rPr>
              <a:t> jest </a:t>
            </a:r>
            <a:r>
              <a:rPr lang="en-US" sz="2000" dirty="0" err="1">
                <a:cs typeface="Calibri"/>
              </a:rPr>
              <a:t>zarządzanie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poszczególnymi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prymitywami</a:t>
            </a:r>
            <a:r>
              <a:rPr lang="en-US" sz="2000" dirty="0">
                <a:cs typeface="Calibri"/>
              </a:rPr>
              <a:t>(</a:t>
            </a:r>
            <a:r>
              <a:rPr lang="en-US" sz="2000" dirty="0" err="1">
                <a:cs typeface="Calibri"/>
              </a:rPr>
              <a:t>sieci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kontenery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obrazy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wolumeny</a:t>
            </a:r>
            <a:r>
              <a:rPr lang="en-US" sz="2000" dirty="0">
                <a:cs typeface="Calibri"/>
              </a:rPr>
              <a:t>).</a:t>
            </a:r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C9DD0F8F-CAEC-4FCC-84DD-E268477DC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8" b="572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704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9ABDD28-2FF4-4E71-9B17-C351A878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pl-PL" sz="2800" dirty="0">
                <a:cs typeface="Calibri Light"/>
              </a:rPr>
              <a:t>Docker  - architektura</a:t>
            </a:r>
            <a:endParaRPr lang="pl-PL" sz="2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13B89C-E3AB-4297-8D55-CCAF519F0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 err="1">
                <a:cs typeface="Calibri"/>
              </a:rPr>
              <a:t>Klient</a:t>
            </a:r>
            <a:r>
              <a:rPr lang="en-US" sz="1700" dirty="0">
                <a:cs typeface="Calibri"/>
              </a:rPr>
              <a:t> Docker </a:t>
            </a:r>
            <a:r>
              <a:rPr lang="en-US" sz="1700" dirty="0" err="1">
                <a:cs typeface="Calibri"/>
              </a:rPr>
              <a:t>komunikuje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się</a:t>
            </a:r>
            <a:r>
              <a:rPr lang="en-US" sz="1700" dirty="0">
                <a:cs typeface="Calibri"/>
              </a:rPr>
              <a:t> z </a:t>
            </a:r>
            <a:r>
              <a:rPr lang="en-US" sz="1700" dirty="0" err="1">
                <a:cs typeface="Calibri"/>
              </a:rPr>
              <a:t>hostem</a:t>
            </a:r>
            <a:r>
              <a:rPr lang="en-US" sz="1700" dirty="0">
                <a:cs typeface="Calibri"/>
              </a:rPr>
              <a:t>(</a:t>
            </a:r>
            <a:r>
              <a:rPr lang="en-US" sz="1700" dirty="0" err="1">
                <a:cs typeface="Calibri"/>
              </a:rPr>
              <a:t>demonem</a:t>
            </a:r>
            <a:r>
              <a:rPr lang="en-US" sz="1700" dirty="0">
                <a:cs typeface="Calibri"/>
              </a:rPr>
              <a:t>), </a:t>
            </a:r>
            <a:r>
              <a:rPr lang="en-US" sz="1700" dirty="0" err="1">
                <a:cs typeface="Calibri"/>
              </a:rPr>
              <a:t>którego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odpowiedzialnością</a:t>
            </a:r>
            <a:r>
              <a:rPr lang="en-US" sz="1700" dirty="0">
                <a:cs typeface="Calibri"/>
              </a:rPr>
              <a:t> jest </a:t>
            </a:r>
            <a:r>
              <a:rPr lang="en-US" sz="1700" dirty="0" err="1">
                <a:cs typeface="Calibri"/>
              </a:rPr>
              <a:t>uruchamianie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budowanie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oraz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dystrybucja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kontenerów</a:t>
            </a:r>
            <a:r>
              <a:rPr lang="en-US" sz="170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US" sz="1700" dirty="0">
              <a:cs typeface="Calibri"/>
            </a:endParaRPr>
          </a:p>
          <a:p>
            <a:pPr marL="0" indent="0">
              <a:buNone/>
            </a:pPr>
            <a:r>
              <a:rPr lang="en-US" sz="1700" dirty="0" err="1">
                <a:cs typeface="Calibri"/>
              </a:rPr>
              <a:t>Klient</a:t>
            </a:r>
            <a:r>
              <a:rPr lang="en-US" sz="1700" dirty="0">
                <a:cs typeface="Calibri"/>
              </a:rPr>
              <a:t> I </a:t>
            </a:r>
            <a:r>
              <a:rPr lang="en-US" sz="1700" dirty="0" err="1">
                <a:cs typeface="Calibri"/>
              </a:rPr>
              <a:t>serwer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mogą</a:t>
            </a:r>
            <a:r>
              <a:rPr lang="en-US" sz="1700" dirty="0">
                <a:cs typeface="Calibri"/>
              </a:rPr>
              <a:t>(ale </a:t>
            </a:r>
            <a:r>
              <a:rPr lang="en-US" sz="1700" dirty="0" err="1">
                <a:cs typeface="Calibri"/>
              </a:rPr>
              <a:t>nie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muszą</a:t>
            </a:r>
            <a:r>
              <a:rPr lang="en-US" sz="1700" dirty="0">
                <a:cs typeface="Calibri"/>
              </a:rPr>
              <a:t>) </a:t>
            </a:r>
            <a:r>
              <a:rPr lang="en-US" sz="1700" dirty="0" err="1">
                <a:cs typeface="Calibri"/>
              </a:rPr>
              <a:t>działać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tym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samym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komputerze</a:t>
            </a:r>
            <a:r>
              <a:rPr lang="en-US" sz="170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US" sz="1700" dirty="0">
              <a:cs typeface="Calibri"/>
            </a:endParaRPr>
          </a:p>
          <a:p>
            <a:pPr marL="0" indent="0">
              <a:buNone/>
            </a:pPr>
            <a:r>
              <a:rPr lang="en-US" sz="1700" dirty="0" err="1">
                <a:cs typeface="Calibri"/>
              </a:rPr>
              <a:t>Komunikacja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odbywa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się</a:t>
            </a:r>
            <a:r>
              <a:rPr lang="en-US" sz="1700" dirty="0">
                <a:cs typeface="Calibri"/>
              </a:rPr>
              <a:t> po </a:t>
            </a:r>
            <a:r>
              <a:rPr lang="en-US" sz="1700" dirty="0" err="1">
                <a:cs typeface="Calibri"/>
              </a:rPr>
              <a:t>Linuxowych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socketach</a:t>
            </a:r>
            <a:r>
              <a:rPr lang="en-US" sz="1700" dirty="0">
                <a:cs typeface="Calibri"/>
              </a:rPr>
              <a:t>, REST API </a:t>
            </a:r>
            <a:r>
              <a:rPr lang="en-US" sz="1700" dirty="0" err="1">
                <a:cs typeface="Calibri"/>
              </a:rPr>
              <a:t>bądź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interfejsie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sieciowym</a:t>
            </a:r>
            <a:r>
              <a:rPr lang="en-US" sz="1700" dirty="0">
                <a:cs typeface="Calibri"/>
              </a:rPr>
              <a:t>.</a:t>
            </a:r>
          </a:p>
        </p:txBody>
      </p:sp>
      <p:pic>
        <p:nvPicPr>
          <p:cNvPr id="3" name="Obraz 4" descr="Obraz zawierający zrzut ekranu, komputer&#10;&#10;Opis wygenerowany przy bardzo wysokim poziomie pewności">
            <a:extLst>
              <a:ext uri="{FF2B5EF4-FFF2-40B4-BE49-F238E27FC236}">
                <a16:creationId xmlns:a16="http://schemas.microsoft.com/office/drawing/2014/main" id="{1DE2093A-5BDD-429D-8F81-F7F84910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715553"/>
            <a:ext cx="6250769" cy="32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0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D80F403-71E7-45EB-BD6B-2B4BCCF3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pl-PL" sz="4800">
                <a:cs typeface="Calibri Light"/>
              </a:rPr>
              <a:t>Docker  - obiekty</a:t>
            </a:r>
            <a:endParaRPr lang="pl-PL" sz="48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7AADB65-A5F8-43BE-9DFE-82C1CFE27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800" b="1">
                <a:cs typeface="Calibri"/>
              </a:rPr>
              <a:t>IMAGE – </a:t>
            </a:r>
            <a:r>
              <a:rPr lang="pl-PL" sz="1800">
                <a:cs typeface="Calibri"/>
              </a:rPr>
              <a:t>obraz jest szablonem tylko do odczytu, który służy do tworzenia kontenerów. Tworzenie obrazu odbywa się z użyciem Dockerfile.</a:t>
            </a:r>
          </a:p>
          <a:p>
            <a:r>
              <a:rPr lang="pl-PL" sz="1800" b="1">
                <a:cs typeface="Calibri"/>
              </a:rPr>
              <a:t>CONTAINER – </a:t>
            </a:r>
            <a:r>
              <a:rPr lang="pl-PL" sz="1800">
                <a:cs typeface="Calibri"/>
              </a:rPr>
              <a:t>kontener to instancja działającego obrazu. Domyślnie kontenery są odpowiednio odseparowane od hosta na poziomie zarówno sieciowym jak i dostępu do danych.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5991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B77C97-7CC8-41C1-B421-E2CC6159C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14" y="2694018"/>
            <a:ext cx="5406902" cy="1469965"/>
          </a:xfrm>
        </p:spPr>
        <p:txBody>
          <a:bodyPr anchor="ctr">
            <a:normAutofit/>
          </a:bodyPr>
          <a:lstStyle/>
          <a:p>
            <a:r>
              <a:rPr lang="pl-PL" dirty="0">
                <a:cs typeface="Calibri Light"/>
              </a:rPr>
              <a:t>Pytanie!</a:t>
            </a:r>
            <a:endParaRPr lang="pl-P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3D68AD7-602A-4BC0-A8E7-B1C5FF1C6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80360"/>
            <a:ext cx="1097280" cy="109728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3D3198-A6A5-41FE-8528-89A2E8B2E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215" y="4352917"/>
            <a:ext cx="5406902" cy="16887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>
                <a:cs typeface="Calibri" panose="020F0502020204030204"/>
              </a:rPr>
              <a:t>W jakim języku jest napisany Docker?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81D92E7-71F4-4263-9EDE-48797CB09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452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C12B362-D0BD-479B-9C93-444A50E2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pl-PL" sz="4800">
                <a:cs typeface="Calibri Light"/>
              </a:rPr>
              <a:t>Docker  - technikalia</a:t>
            </a:r>
            <a:endParaRPr lang="pl-PL" sz="48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3ECC07C-B2AD-40B6-8963-BC38F4773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800">
                <a:cs typeface="Calibri"/>
              </a:rPr>
              <a:t>W celu osiągnięcia pożądanego poziomu izolacji, Docker używa technologii nazwanej </a:t>
            </a:r>
            <a:r>
              <a:rPr lang="pl-PL" sz="1800" i="1">
                <a:cs typeface="Calibri"/>
              </a:rPr>
              <a:t>namespaces</a:t>
            </a:r>
            <a:endParaRPr lang="pl-PL" sz="1800">
              <a:cs typeface="Calibri"/>
            </a:endParaRPr>
          </a:p>
          <a:p>
            <a:r>
              <a:rPr lang="pl-PL" sz="1800">
                <a:cs typeface="Calibri"/>
              </a:rPr>
              <a:t>Każdy kontener otrzymuje indywidualny zestaw przestrzeni nazw i otrzymuje dostęp tylko do nich:</a:t>
            </a:r>
          </a:p>
          <a:p>
            <a:pPr lvl="1"/>
            <a:r>
              <a:rPr lang="pl-PL" sz="1800" b="1">
                <a:cs typeface="Calibri"/>
              </a:rPr>
              <a:t>Pid</a:t>
            </a:r>
            <a:r>
              <a:rPr lang="pl-PL" sz="1800">
                <a:cs typeface="Calibri"/>
              </a:rPr>
              <a:t>(process isolation)</a:t>
            </a:r>
          </a:p>
          <a:p>
            <a:pPr lvl="1"/>
            <a:r>
              <a:rPr lang="pl-PL" sz="1800" b="1">
                <a:ea typeface="+mn-lt"/>
                <a:cs typeface="+mn-lt"/>
              </a:rPr>
              <a:t>net</a:t>
            </a:r>
            <a:r>
              <a:rPr lang="pl-PL" sz="1800">
                <a:ea typeface="+mn-lt"/>
                <a:cs typeface="+mn-lt"/>
              </a:rPr>
              <a:t>(networking)</a:t>
            </a:r>
          </a:p>
          <a:p>
            <a:pPr lvl="1"/>
            <a:r>
              <a:rPr lang="pl-PL" sz="1800" b="1">
                <a:ea typeface="+mn-lt"/>
                <a:cs typeface="+mn-lt"/>
              </a:rPr>
              <a:t>ipc</a:t>
            </a:r>
            <a:r>
              <a:rPr lang="pl-PL" sz="1800">
                <a:ea typeface="+mn-lt"/>
                <a:cs typeface="+mn-lt"/>
              </a:rPr>
              <a:t>(inter-process communication)</a:t>
            </a:r>
          </a:p>
          <a:p>
            <a:pPr lvl="1"/>
            <a:r>
              <a:rPr lang="pl-PL" sz="1800" b="1">
                <a:ea typeface="+mn-lt"/>
                <a:cs typeface="+mn-lt"/>
              </a:rPr>
              <a:t>mnt</a:t>
            </a:r>
            <a:r>
              <a:rPr lang="pl-PL" sz="1800">
                <a:ea typeface="+mn-lt"/>
                <a:cs typeface="+mn-lt"/>
              </a:rPr>
              <a:t>(mounts)</a:t>
            </a:r>
          </a:p>
          <a:p>
            <a:pPr lvl="1"/>
            <a:r>
              <a:rPr lang="pl-PL" sz="1800" b="1">
                <a:ea typeface="+mn-lt"/>
                <a:cs typeface="+mn-lt"/>
              </a:rPr>
              <a:t>uts</a:t>
            </a:r>
            <a:r>
              <a:rPr lang="pl-PL" sz="1800">
                <a:ea typeface="+mn-lt"/>
                <a:cs typeface="+mn-lt"/>
              </a:rPr>
              <a:t>(Unix Timesharing System)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21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119503C1-9D8B-4DE4-A329-E6AE2A7D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38" y="643466"/>
            <a:ext cx="6627181" cy="55668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75699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C12B362-D0BD-479B-9C93-444A50E2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pl-PL" sz="4800">
                <a:cs typeface="Calibri Light"/>
              </a:rPr>
              <a:t>Docker  - technikalia</a:t>
            </a:r>
            <a:endParaRPr lang="pl-PL" sz="48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3ECC07C-B2AD-40B6-8963-BC38F4773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800" dirty="0">
                <a:cs typeface="Calibri"/>
              </a:rPr>
              <a:t>Do izolowania dostępnych zasobów(mocy obliczeniowej), Docker używa kolejnej funkcjonalności nazwanej </a:t>
            </a:r>
            <a:r>
              <a:rPr lang="pl-PL" sz="1800" i="1" dirty="0" err="1">
                <a:cs typeface="Calibri"/>
              </a:rPr>
              <a:t>cgroups</a:t>
            </a:r>
            <a:endParaRPr lang="pl-PL" sz="1800" dirty="0" err="1">
              <a:cs typeface="Calibri"/>
            </a:endParaRPr>
          </a:p>
          <a:p>
            <a:r>
              <a:rPr lang="pl-PL" sz="1800" dirty="0">
                <a:ea typeface="+mn-lt"/>
                <a:cs typeface="+mn-lt"/>
              </a:rPr>
              <a:t>Pozwala to np. na limitowanie dostępnego czasu procesora bądź pamięci dla indywidualnych kontenerów</a:t>
            </a:r>
          </a:p>
          <a:p>
            <a:r>
              <a:rPr lang="pl-PL" sz="1800" dirty="0">
                <a:ea typeface="+mn-lt"/>
                <a:cs typeface="+mn-lt"/>
              </a:rPr>
              <a:t>Limity w </a:t>
            </a:r>
            <a:r>
              <a:rPr lang="pl-PL" sz="1800" dirty="0" err="1">
                <a:ea typeface="+mn-lt"/>
                <a:cs typeface="+mn-lt"/>
              </a:rPr>
              <a:t>Kubernetes</a:t>
            </a:r>
            <a:r>
              <a:rPr lang="pl-PL" sz="1800" dirty="0">
                <a:ea typeface="+mn-lt"/>
                <a:cs typeface="+mn-lt"/>
              </a:rPr>
              <a:t> bazują na tej samej funkcjonalności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7764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C12B362-D0BD-479B-9C93-444A50E2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pl-PL" sz="4800">
                <a:cs typeface="Calibri Light"/>
              </a:rPr>
              <a:t>Docker  - technikalia</a:t>
            </a:r>
            <a:endParaRPr lang="pl-PL" sz="48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3ECC07C-B2AD-40B6-8963-BC38F4773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800" dirty="0">
                <a:cs typeface="Calibri"/>
              </a:rPr>
              <a:t>Do uzyskania szybkiego, wydajnego i lekkiego systemu plików Docker używa </a:t>
            </a:r>
            <a:r>
              <a:rPr lang="pl-PL" sz="1800" dirty="0" err="1">
                <a:cs typeface="Calibri"/>
              </a:rPr>
              <a:t>UnionFS</a:t>
            </a:r>
            <a:endParaRPr lang="pl-PL" sz="1800">
              <a:cs typeface="Calibri"/>
            </a:endParaRPr>
          </a:p>
          <a:p>
            <a:r>
              <a:rPr lang="pl-PL" sz="1800" dirty="0">
                <a:ea typeface="+mn-lt"/>
                <a:cs typeface="+mn-lt"/>
              </a:rPr>
              <a:t>Każda warstwa obrazu w Docker bazuje na </a:t>
            </a:r>
            <a:r>
              <a:rPr lang="pl-PL" sz="1800" dirty="0" err="1">
                <a:ea typeface="+mn-lt"/>
                <a:cs typeface="+mn-lt"/>
              </a:rPr>
              <a:t>UnionFS</a:t>
            </a:r>
            <a:r>
              <a:rPr lang="pl-PL" sz="1800" dirty="0">
                <a:ea typeface="+mn-lt"/>
                <a:cs typeface="+mn-lt"/>
              </a:rPr>
              <a:t> w celu łatwej modyfikacji i odseparowania poszczególnych składowych</a:t>
            </a:r>
          </a:p>
          <a:p>
            <a:r>
              <a:rPr lang="pl-PL" sz="1800" dirty="0" err="1">
                <a:ea typeface="+mn-lt"/>
                <a:cs typeface="+mn-lt"/>
              </a:rPr>
              <a:t>UnionFS</a:t>
            </a:r>
            <a:r>
              <a:rPr lang="pl-PL" sz="1800" dirty="0">
                <a:ea typeface="+mn-lt"/>
                <a:cs typeface="+mn-lt"/>
              </a:rPr>
              <a:t> opiera się o koncept gałęzi, które zebrane razem tworzą koherentny, wirtualny system plików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2346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C12B362-D0BD-479B-9C93-444A50E2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pl-PL" sz="4800">
                <a:cs typeface="Calibri Light"/>
              </a:rPr>
              <a:t>Docker  - technikalia</a:t>
            </a:r>
            <a:endParaRPr lang="pl-PL" sz="48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3ECC07C-B2AD-40B6-8963-BC38F4773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800" dirty="0">
                <a:cs typeface="Calibri"/>
              </a:rPr>
              <a:t>Przestrzenie nazw, </a:t>
            </a:r>
            <a:r>
              <a:rPr lang="pl-PL" sz="1800" dirty="0" err="1">
                <a:cs typeface="Calibri"/>
              </a:rPr>
              <a:t>cgroups</a:t>
            </a:r>
            <a:r>
              <a:rPr lang="pl-PL" sz="1800" dirty="0">
                <a:cs typeface="Calibri"/>
              </a:rPr>
              <a:t>, system plików zebrane razem tworzą jeden z wielu formatów kontenerów</a:t>
            </a:r>
          </a:p>
          <a:p>
            <a:r>
              <a:rPr lang="pl-PL" sz="1800" dirty="0">
                <a:ea typeface="+mn-lt"/>
                <a:cs typeface="+mn-lt"/>
              </a:rPr>
              <a:t>Obecnie domyślnym formatem jest </a:t>
            </a:r>
            <a:r>
              <a:rPr lang="pl-PL" sz="1800" b="1" dirty="0" err="1">
                <a:ea typeface="+mn-lt"/>
                <a:cs typeface="+mn-lt"/>
              </a:rPr>
              <a:t>libcontainer</a:t>
            </a:r>
            <a:endParaRPr lang="pl-PL" sz="1800" dirty="0" err="1">
              <a:ea typeface="+mn-lt"/>
              <a:cs typeface="+mn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6618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dirty="0">
                <a:solidFill>
                  <a:schemeClr val="bg1"/>
                </a:solidFill>
              </a:rPr>
              <a:t>38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chemeClr val="tx1"/>
                </a:solidFill>
                <a:cs typeface="Calibri"/>
              </a:rPr>
              <a:t>Tworzenie bazowego obrazu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488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7958CB0-4F03-4495-986F-0AD2F880C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accent1"/>
                </a:solidFill>
                <a:cs typeface="Calibri Light"/>
              </a:rPr>
              <a:t>Docker - sieci</a:t>
            </a:r>
            <a:endParaRPr lang="pl-PL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08B253-FB94-4E03-BEB9-FF8B0760F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200" b="1">
                <a:cs typeface="Calibri"/>
              </a:rPr>
              <a:t>Bridge </a:t>
            </a:r>
            <a:r>
              <a:rPr lang="pl-PL" sz="2200">
                <a:cs typeface="Calibri"/>
              </a:rPr>
              <a:t>- domyślny tryb, izoluje kontener od innych kontenerów tak długo jak te nie współdzieloną z nim tego samego mostu</a:t>
            </a:r>
            <a:endParaRPr lang="pl-PL" sz="2200" b="1">
              <a:cs typeface="Calibri"/>
            </a:endParaRPr>
          </a:p>
          <a:p>
            <a:r>
              <a:rPr lang="pl-PL" sz="2200" b="1">
                <a:cs typeface="Calibri"/>
              </a:rPr>
              <a:t>Host – </a:t>
            </a:r>
            <a:r>
              <a:rPr lang="pl-PL" sz="2200">
                <a:cs typeface="Calibri"/>
              </a:rPr>
              <a:t>likwiduje izolację kontenera od sieci hosta. Pozwala to np. uzyskać dostęp do kontenera na konkretnym porcie(np. 80).</a:t>
            </a:r>
          </a:p>
          <a:p>
            <a:r>
              <a:rPr lang="pl-PL" sz="2200" b="1">
                <a:cs typeface="Calibri"/>
              </a:rPr>
              <a:t>Overlay – </a:t>
            </a:r>
            <a:r>
              <a:rPr lang="pl-PL" sz="2200">
                <a:cs typeface="Calibri"/>
              </a:rPr>
              <a:t>pozwala na stworzenie dystrybuowanej sieci, która łączy ze sobą wiele hostów</a:t>
            </a:r>
            <a:endParaRPr lang="pl-PL" sz="2200" b="1">
              <a:cs typeface="Calibri"/>
            </a:endParaRPr>
          </a:p>
          <a:p>
            <a:r>
              <a:rPr lang="pl-PL" sz="2200" b="1">
                <a:cs typeface="Calibri"/>
              </a:rPr>
              <a:t>Macvlan – </a:t>
            </a:r>
            <a:r>
              <a:rPr lang="pl-PL" sz="2200">
                <a:cs typeface="Calibri"/>
              </a:rPr>
              <a:t>pozwala na przypisanie adresu MAC do kontenera, dzięki czemu będzie on widoczny jak urządzenie sieciowe. Często używana w legacy aplikacjach</a:t>
            </a:r>
          </a:p>
          <a:p>
            <a:r>
              <a:rPr lang="pl-PL" sz="2200" b="1">
                <a:cs typeface="Calibri"/>
              </a:rPr>
              <a:t>None </a:t>
            </a:r>
            <a:r>
              <a:rPr lang="pl-PL" sz="2200">
                <a:cs typeface="Calibri"/>
              </a:rPr>
              <a:t>- wyłącza sieć dla kontenera</a:t>
            </a:r>
            <a:endParaRPr lang="pl-PL" sz="22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50730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dirty="0">
                <a:solidFill>
                  <a:schemeClr val="bg1"/>
                </a:solidFill>
              </a:rPr>
              <a:t>39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chemeClr val="tx1"/>
                </a:solidFill>
                <a:cs typeface="Calibri"/>
              </a:rPr>
              <a:t>Tworzenie sieci host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96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40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  <a:cs typeface="Calibri"/>
              </a:rPr>
              <a:t>Tworzenie sieci bridge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1410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0EB1B2-A19B-448C-B311-CC37FAF6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Multi-stage builds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C4C74CE-9886-47E7-8710-9FBDB87E6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Powszechną praktyką jest rozróżnianie kontenera developerskiego oraz produkcyjnego w celu ograniczenia wielkości tego drugiego</a:t>
            </a:r>
          </a:p>
          <a:p>
            <a:r>
              <a:rPr lang="pl-PL">
                <a:cs typeface="Calibri"/>
              </a:rPr>
              <a:t>Na początku aby osiągnąć taką funkcjonalność musieliśmy utrzymywać dwa oddzielnie Dockerfile</a:t>
            </a:r>
          </a:p>
          <a:p>
            <a:r>
              <a:rPr lang="pl-PL">
                <a:cs typeface="Calibri"/>
              </a:rPr>
              <a:t>Dzięki multi-stage builds możemy w ramach jednego Dockerfile skorzystac z kilku poleceń </a:t>
            </a:r>
            <a:r>
              <a:rPr lang="pl-PL" b="1">
                <a:cs typeface="Calibri"/>
              </a:rPr>
              <a:t>FROM </a:t>
            </a:r>
            <a:r>
              <a:rPr lang="pl-PL">
                <a:cs typeface="Calibri"/>
              </a:rPr>
              <a:t>i rozdzielić artefakty pomiędzy poszczególnymi fazami</a:t>
            </a:r>
            <a:endParaRPr lang="pl-PL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0547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41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  <a:cs typeface="Calibri"/>
              </a:rPr>
              <a:t>Przegląd multi-stage builds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61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79E06F4-3989-4168-867F-DAED7FDEC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 dirty="0">
                <a:cs typeface="Calibri Light"/>
              </a:rPr>
              <a:t>Własny rejestr kontenerów</a:t>
            </a:r>
            <a:endParaRPr lang="pl-P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C561DC6-4755-4B1D-AFC8-853FDA6B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Do przechowywania i dystrybucji obrazówpotrzebujemy rejestru, który je przechowuje</a:t>
            </a:r>
          </a:p>
          <a:p>
            <a:r>
              <a:rPr lang="pl-PL" sz="2400">
                <a:cs typeface="Calibri"/>
              </a:rPr>
              <a:t>Najpopularniejszym rejestrem jest Docker Hub</a:t>
            </a:r>
          </a:p>
          <a:p>
            <a:r>
              <a:rPr lang="pl-PL" sz="2400">
                <a:cs typeface="Calibri"/>
              </a:rPr>
              <a:t>W pracy z Azure możemy wykorzystac Azure Container Registry(</a:t>
            </a:r>
            <a:r>
              <a:rPr lang="pl-PL" sz="2400" b="1">
                <a:cs typeface="Calibri"/>
              </a:rPr>
              <a:t>ACR</a:t>
            </a:r>
            <a:r>
              <a:rPr lang="pl-PL" sz="2400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5476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D8B632-94F8-4F97-A9D4-D136494B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pl-PL">
                <a:cs typeface="Calibri Light"/>
              </a:rPr>
              <a:t>O mnie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C72C4E-F982-424F-88FC-E1B9C579E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Senior Software Developer @ Demant</a:t>
            </a:r>
          </a:p>
          <a:p>
            <a:r>
              <a:rPr lang="pl-PL" sz="2400">
                <a:cs typeface="Calibri"/>
              </a:rPr>
              <a:t>D&amp;A Platform Engineer @ P&amp;G</a:t>
            </a:r>
          </a:p>
          <a:p>
            <a:r>
              <a:rPr lang="pl-PL" sz="2400">
                <a:cs typeface="Calibri"/>
              </a:rPr>
              <a:t>Autor książek nt. Microsoft Azure</a:t>
            </a:r>
          </a:p>
          <a:p>
            <a:r>
              <a:rPr lang="pl-PL" sz="2400">
                <a:cs typeface="Calibri"/>
              </a:rPr>
              <a:t>Trener @ Sages</a:t>
            </a:r>
          </a:p>
          <a:p>
            <a:r>
              <a:rPr lang="pl-PL" sz="2400">
                <a:cs typeface="Calibri"/>
              </a:rPr>
              <a:t>Właściciel @ The Cloud Theory</a:t>
            </a:r>
          </a:p>
          <a:p>
            <a:r>
              <a:rPr lang="pl-PL" sz="2400">
                <a:cs typeface="Calibri"/>
              </a:rPr>
              <a:t>Microsoft Azure MVP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F6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79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rysunek, znak, stop&#10;&#10;Opis wygenerowany przy bardzo wysokim poziomie pewności">
            <a:extLst>
              <a:ext uri="{FF2B5EF4-FFF2-40B4-BE49-F238E27FC236}">
                <a16:creationId xmlns:a16="http://schemas.microsoft.com/office/drawing/2014/main" id="{E65B9E33-196E-4A0C-9D09-CBBC6D3E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442" y="3134755"/>
            <a:ext cx="1462088" cy="5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7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627D5B-1C24-429D-94B0-2A654493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l-PL">
                <a:cs typeface="Calibri Light"/>
              </a:rPr>
              <a:t>Replikacja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D5D4AA-6E81-4219-875B-B367BE363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2000">
                <a:cs typeface="Calibri"/>
              </a:rPr>
              <a:t>Proces powielania danych / ustawień / systemów w celu zapewnienia wysokiej dostępności, zabezpieczenia przed awariami bądź atakami</a:t>
            </a:r>
          </a:p>
          <a:p>
            <a:r>
              <a:rPr lang="pl-PL" sz="2000">
                <a:cs typeface="Calibri"/>
              </a:rPr>
              <a:t>Może być synchroniczna / asynchroniczna</a:t>
            </a:r>
          </a:p>
          <a:p>
            <a:r>
              <a:rPr lang="pl-PL" sz="2000">
                <a:cs typeface="Calibri"/>
              </a:rPr>
              <a:t>Powinna być planowana na etapie projektowania systemu</a:t>
            </a:r>
          </a:p>
          <a:p>
            <a:r>
              <a:rPr lang="pl-PL" sz="2000">
                <a:cs typeface="Calibri"/>
              </a:rPr>
              <a:t>Rozróżniamy replikację fizyczną i logiczną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DB3DA-95AE-4EA6-A455-B9CD5E3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12" r="30166" b="-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A32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50480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B40BA7-1E9A-413C-9AC0-4506F443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pl-PL">
                <a:cs typeface="Calibri Light"/>
              </a:rPr>
              <a:t>Azure Container Registry(</a:t>
            </a:r>
            <a:r>
              <a:rPr lang="pl-PL" b="1">
                <a:cs typeface="Calibri Light"/>
              </a:rPr>
              <a:t>ACR</a:t>
            </a:r>
            <a:r>
              <a:rPr lang="pl-PL">
                <a:cs typeface="Calibri Light"/>
              </a:rPr>
              <a:t>)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EB5ADB4-2C74-4288-869A-4D0BD9ED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Zarządzalna usługa pozwalająca na hostowanie obrazów Docker</a:t>
            </a:r>
          </a:p>
          <a:p>
            <a:r>
              <a:rPr lang="pl-PL" sz="2400">
                <a:cs typeface="Calibri"/>
              </a:rPr>
              <a:t>Pozwala na stworzenie prywatnego rejestru</a:t>
            </a:r>
          </a:p>
          <a:p>
            <a:r>
              <a:rPr lang="pl-PL" sz="2400">
                <a:cs typeface="Calibri"/>
              </a:rPr>
              <a:t>Udostępnia dodatkowe usługi takie jak georeplikacja, budowanie obrazów, zadania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FF7ECD4-8FFE-400E-A76E-10534E91A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5885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42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  <a:cs typeface="Calibri"/>
              </a:rPr>
              <a:t>Praca z </a:t>
            </a:r>
            <a:r>
              <a:rPr lang="pl-PL" b="1">
                <a:solidFill>
                  <a:schemeClr val="tx1"/>
                </a:solidFill>
                <a:cs typeface="Calibri"/>
              </a:rPr>
              <a:t>ACR</a:t>
            </a:r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22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E14728-B431-436F-80F8-EDFBB94E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/>
              <a:t>Kubernetes</a:t>
            </a:r>
            <a:endParaRPr lang="en-US" sz="6700" kern="1200" dirty="0">
              <a:latin typeface="+mj-lt"/>
              <a:cs typeface="Calibri Ligh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E3AF80-9652-4B3C-9F48-068B02C0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Podstawy, obiekty, opis, wdrożenia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053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2FE7249-3329-4D07-8E88-C24E7E699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pl-PL" sz="4800">
                <a:cs typeface="Calibri Light"/>
              </a:rPr>
              <a:t>Czym jest Kubernetes(</a:t>
            </a:r>
            <a:r>
              <a:rPr lang="pl-PL" sz="4800" b="1">
                <a:cs typeface="Calibri Light"/>
              </a:rPr>
              <a:t>k8s</a:t>
            </a:r>
            <a:r>
              <a:rPr lang="pl-PL" sz="4800">
                <a:cs typeface="Calibri Light"/>
              </a:rPr>
              <a:t>)?</a:t>
            </a:r>
            <a:endParaRPr lang="pl-PL" sz="480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C3C6376-E6F4-4093-BA32-9193E9583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800">
                <a:cs typeface="Calibri"/>
              </a:rPr>
              <a:t>Gotowy framework pozwalający na budowę rozwiązań opartych o mikroserwisy</a:t>
            </a:r>
          </a:p>
          <a:p>
            <a:r>
              <a:rPr lang="pl-PL" sz="1800">
                <a:cs typeface="Calibri"/>
              </a:rPr>
              <a:t>Platformą uruchomieniową dla kontenerów</a:t>
            </a:r>
          </a:p>
          <a:p>
            <a:r>
              <a:rPr lang="pl-PL" sz="1800">
                <a:cs typeface="Calibri"/>
              </a:rPr>
              <a:t>Orkiestratorem, który automatyzuje zarządzanie konfiguracją, wdrożeniami i upraszcza utrzymywanie wielu replik serwisów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16060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2FE7249-3329-4D07-8E88-C24E7E699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pl-PL" sz="4800">
                <a:cs typeface="Calibri Light"/>
              </a:rPr>
              <a:t>Czym nie jest Kubernetes(</a:t>
            </a:r>
            <a:r>
              <a:rPr lang="pl-PL" sz="4800" b="1">
                <a:cs typeface="Calibri Light"/>
              </a:rPr>
              <a:t>k8s</a:t>
            </a:r>
            <a:r>
              <a:rPr lang="pl-PL" sz="4800" dirty="0">
                <a:cs typeface="Calibri Light"/>
              </a:rPr>
              <a:t>)?</a:t>
            </a:r>
            <a:endParaRPr lang="pl-PL" sz="4800">
              <a:cs typeface="Calibri Light" panose="020F0302020204030204"/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C3C6376-E6F4-4093-BA32-9193E9583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800">
                <a:cs typeface="Calibri"/>
              </a:rPr>
              <a:t>Platformą skierowaną tylko dla jednej technologii</a:t>
            </a:r>
          </a:p>
          <a:p>
            <a:r>
              <a:rPr lang="pl-PL" sz="1800">
                <a:cs typeface="Calibri"/>
              </a:rPr>
              <a:t>Gotowym rozwiązaniem, który wystarczy zainstalować i skonfigurować</a:t>
            </a:r>
          </a:p>
          <a:p>
            <a:r>
              <a:rPr lang="pl-PL" sz="1800">
                <a:cs typeface="Calibri"/>
              </a:rPr>
              <a:t>Platformą monitorującą bądź zbierającą logi w szczególny sposób</a:t>
            </a:r>
          </a:p>
          <a:p>
            <a:r>
              <a:rPr lang="pl-PL" sz="1800">
                <a:cs typeface="Calibri"/>
              </a:rPr>
              <a:t>Dostawcą usług pośredniczących w typowych zadaniach stawianych przed mikroserwisami</a:t>
            </a:r>
          </a:p>
          <a:p>
            <a:r>
              <a:rPr lang="pl-PL" sz="1800">
                <a:cs typeface="Calibri"/>
              </a:rPr>
              <a:t>Domyślnym narzędziem dla stanowych usług</a:t>
            </a:r>
            <a:endParaRPr lang="pl-PL" sz="1800" dirty="0"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64725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CEDCCC-F928-42F3-8C31-D2B5803D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Komponenty </a:t>
            </a:r>
            <a:r>
              <a:rPr lang="pl-PL" b="1">
                <a:cs typeface="Calibri Light"/>
              </a:rPr>
              <a:t>k8s</a:t>
            </a:r>
            <a:endParaRPr lang="pl-PL" b="1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675F2CB4-A51E-4031-A295-7DAED2157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761" y="1825625"/>
            <a:ext cx="9528477" cy="4351338"/>
          </a:xfrm>
        </p:spPr>
      </p:pic>
    </p:spTree>
    <p:extLst>
      <p:ext uri="{BB962C8B-B14F-4D97-AF65-F5344CB8AC3E}">
        <p14:creationId xmlns:p14="http://schemas.microsoft.com/office/powerpoint/2010/main" val="259906708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3BED93-7352-44BE-9E01-FF97C5C5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Zarządzalny vs niezarządzalny </a:t>
            </a:r>
            <a:r>
              <a:rPr lang="pl-PL" b="1">
                <a:cs typeface="Calibri Light"/>
              </a:rPr>
              <a:t>k8s</a:t>
            </a:r>
            <a:endParaRPr lang="pl-PL" b="1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21B0533-D466-4848-8DB8-9AF282A47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cs typeface="Calibri"/>
              </a:rPr>
              <a:t>Zarządzalny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33F7E5F-9184-40D0-8354-32BBBFD36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Dostarczany przez dostawcę(Azure, AWS, GCP)</a:t>
            </a:r>
          </a:p>
          <a:p>
            <a:r>
              <a:rPr lang="pl-PL">
                <a:cs typeface="Calibri"/>
              </a:rPr>
              <a:t>Nie musimy zarządzać </a:t>
            </a:r>
            <a:r>
              <a:rPr lang="pl-PL" i="1">
                <a:cs typeface="Calibri"/>
              </a:rPr>
              <a:t>control plane</a:t>
            </a:r>
            <a:endParaRPr lang="pl-PL" i="1" dirty="0">
              <a:cs typeface="Calibri"/>
            </a:endParaRPr>
          </a:p>
          <a:p>
            <a:r>
              <a:rPr lang="pl-PL">
                <a:cs typeface="Calibri"/>
              </a:rPr>
              <a:t>Przyśpiesza development i upraszcza operations</a:t>
            </a:r>
            <a:endParaRPr lang="pl-PL" i="1" dirty="0">
              <a:cs typeface="Calibri"/>
            </a:endParaRPr>
          </a:p>
          <a:p>
            <a:endParaRPr lang="pl-PL" dirty="0">
              <a:cs typeface="Calibri"/>
            </a:endParaRP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8B7D75C-C1E9-4705-AE2D-24786BC43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>
                <a:cs typeface="Calibri"/>
              </a:rPr>
              <a:t>Niezarządzalny</a:t>
            </a:r>
            <a:endParaRPr lang="pl-PL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491E3D0-378E-45F6-97F6-31EDBE1C02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Hostowalny na dowolnej platformie</a:t>
            </a:r>
          </a:p>
          <a:p>
            <a:r>
              <a:rPr lang="pl-PL">
                <a:cs typeface="Calibri"/>
              </a:rPr>
              <a:t>Pozwala w pełni skonfigurować wszystkie dostępne komponenty</a:t>
            </a:r>
          </a:p>
          <a:p>
            <a:r>
              <a:rPr lang="pl-PL">
                <a:cs typeface="Calibri"/>
              </a:rPr>
              <a:t>Ciężar utrzymania </a:t>
            </a:r>
            <a:r>
              <a:rPr lang="pl-PL" b="1">
                <a:cs typeface="Calibri"/>
              </a:rPr>
              <a:t>całej </a:t>
            </a:r>
            <a:r>
              <a:rPr lang="pl-PL">
                <a:cs typeface="Calibri"/>
              </a:rPr>
              <a:t>infrastruktury spada na nas</a:t>
            </a:r>
            <a:endParaRPr lang="pl-PL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8250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43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  <a:cs typeface="Calibri"/>
              </a:rPr>
              <a:t>Tworzenie zarządzalnego klastra</a:t>
            </a:r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9322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1CCD28-0362-4929-B527-CE1A2486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Kontrolery </a:t>
            </a:r>
            <a:r>
              <a:rPr lang="pl-PL" b="1">
                <a:cs typeface="Calibri Light"/>
              </a:rPr>
              <a:t>k8s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1E5F9E-1D13-45EE-916D-E0BEF11D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b="1">
                <a:cs typeface="Calibri"/>
              </a:rPr>
              <a:t>ReplicaSet </a:t>
            </a:r>
            <a:r>
              <a:rPr lang="pl-PL">
                <a:cs typeface="Calibri"/>
              </a:rPr>
              <a:t>- używane aby utrzymać działające N podów w danym momencie. Używana poprzez </a:t>
            </a:r>
            <a:r>
              <a:rPr lang="pl-PL" b="1">
                <a:cs typeface="Calibri"/>
              </a:rPr>
              <a:t>Deployment</a:t>
            </a:r>
            <a:endParaRPr lang="pl-PL">
              <a:cs typeface="Calibri"/>
            </a:endParaRPr>
          </a:p>
          <a:p>
            <a:r>
              <a:rPr lang="pl-PL" b="1">
                <a:cs typeface="Calibri"/>
              </a:rPr>
              <a:t>Deployment </a:t>
            </a:r>
            <a:r>
              <a:rPr lang="pl-PL">
                <a:cs typeface="Calibri"/>
              </a:rPr>
              <a:t>- określa docelowy stan jakie mają osiągnąć pody</a:t>
            </a:r>
            <a:endParaRPr lang="pl-PL" dirty="0">
              <a:cs typeface="Calibri"/>
            </a:endParaRPr>
          </a:p>
          <a:p>
            <a:r>
              <a:rPr lang="pl-PL" b="1">
                <a:cs typeface="Calibri"/>
              </a:rPr>
              <a:t>StatefulSet – </a:t>
            </a:r>
            <a:r>
              <a:rPr lang="pl-PL">
                <a:cs typeface="Calibri"/>
              </a:rPr>
              <a:t>pozwala sterować stanowymi usługami(np. poprzez nadanie im indywidualnych identyfikatorów)</a:t>
            </a:r>
            <a:endParaRPr lang="pl-PL" dirty="0">
              <a:cs typeface="Calibri"/>
            </a:endParaRPr>
          </a:p>
          <a:p>
            <a:r>
              <a:rPr lang="pl-PL" b="1">
                <a:cs typeface="Calibri"/>
              </a:rPr>
              <a:t>DaemonSet – </a:t>
            </a:r>
            <a:r>
              <a:rPr lang="pl-PL">
                <a:cs typeface="Calibri"/>
              </a:rPr>
              <a:t>upewnia się, że wszystkie nody mają uruchomionego danego poda(w odróżnieniu od </a:t>
            </a:r>
            <a:r>
              <a:rPr lang="pl-PL" b="1">
                <a:cs typeface="Calibri"/>
              </a:rPr>
              <a:t>Deploymentu </a:t>
            </a:r>
            <a:r>
              <a:rPr lang="pl-PL">
                <a:cs typeface="Calibri"/>
              </a:rPr>
              <a:t>tutaj ma znaczenie aby każdy node miał swoją kopię poda)</a:t>
            </a:r>
            <a:endParaRPr lang="pl-PL" dirty="0">
              <a:cs typeface="Calibri"/>
            </a:endParaRPr>
          </a:p>
          <a:p>
            <a:r>
              <a:rPr lang="pl-PL" b="1">
                <a:cs typeface="Calibri"/>
              </a:rPr>
              <a:t>CronJob – </a:t>
            </a:r>
            <a:r>
              <a:rPr lang="pl-PL">
                <a:cs typeface="Calibri"/>
              </a:rPr>
              <a:t>uruchamia joby na podstawie zadanego harmonogramu</a:t>
            </a:r>
            <a:endParaRPr lang="pl-PL" dirty="0">
              <a:cs typeface="Calibri"/>
            </a:endParaRPr>
          </a:p>
          <a:p>
            <a:endParaRPr lang="pl-P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1401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20D8F4-D7B5-4F93-84F2-1CEDCBF4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Serwisy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167353D-4F96-4F8C-84F3-62F974D2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Pody są "śmiertelne" - oznacza to, że jeśli nie są kontrolowane przez np. </a:t>
            </a:r>
            <a:r>
              <a:rPr lang="pl-PL" b="1">
                <a:cs typeface="Calibri"/>
              </a:rPr>
              <a:t>Deployment </a:t>
            </a:r>
            <a:r>
              <a:rPr lang="pl-PL">
                <a:cs typeface="Calibri"/>
              </a:rPr>
              <a:t>po usunięciu nie pojawiają się automatycznie na nowo</a:t>
            </a:r>
          </a:p>
          <a:p>
            <a:r>
              <a:rPr lang="pl-PL">
                <a:cs typeface="Calibri"/>
              </a:rPr>
              <a:t>Nawet jeśli są sterowane przez </a:t>
            </a:r>
            <a:r>
              <a:rPr lang="pl-PL" b="1">
                <a:cs typeface="Calibri"/>
              </a:rPr>
              <a:t>Deployment</a:t>
            </a:r>
            <a:r>
              <a:rPr lang="pl-PL">
                <a:cs typeface="Calibri"/>
              </a:rPr>
              <a:t>, za każdym razem ich interfejs sieciowy się zmienia, co może stwarzać problemy np. przy hostowaniu aplikacji webowych</a:t>
            </a:r>
          </a:p>
          <a:p>
            <a:r>
              <a:rPr lang="pl-PL">
                <a:cs typeface="Calibri"/>
              </a:rPr>
              <a:t>Aby uniknąć powyższych sytuacji powstały </a:t>
            </a:r>
            <a:r>
              <a:rPr lang="pl-PL" b="1">
                <a:cs typeface="Calibri"/>
              </a:rPr>
              <a:t>Services</a:t>
            </a:r>
            <a:r>
              <a:rPr lang="pl-PL">
                <a:cs typeface="Calibri"/>
              </a:rPr>
              <a:t>, które pozwalają wyeksponowac poda jako usługę sieciową</a:t>
            </a:r>
            <a:endParaRPr lang="pl-P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5438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321793-2EE4-4CD9-85B5-6B3023CB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Typy replikacji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78A4CB1-6EB8-4693-BF30-39733407B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cs typeface="Calibri"/>
              </a:rPr>
              <a:t>Synchroniczna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439373-8C2B-40A9-BA9C-636CC1C058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Wpływa na wydajność aplikacji</a:t>
            </a:r>
          </a:p>
          <a:p>
            <a:r>
              <a:rPr lang="pl-PL">
                <a:cs typeface="Calibri"/>
              </a:rPr>
              <a:t>Wymagana w celu osiągnięcia wysokiej spójności danych</a:t>
            </a:r>
          </a:p>
          <a:p>
            <a:r>
              <a:rPr lang="pl-PL">
                <a:cs typeface="Calibri"/>
              </a:rPr>
              <a:t>Zwykle ograniczona do usług kolokowanych geograficznie</a:t>
            </a:r>
          </a:p>
          <a:p>
            <a:r>
              <a:rPr lang="pl-PL">
                <a:cs typeface="Calibri"/>
              </a:rPr>
              <a:t>Łatwa do osiągnięcia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0EEFA1-AED1-427F-9EAD-1E7BD5F03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>
                <a:cs typeface="Calibri"/>
              </a:rPr>
              <a:t>Asynchroniczna</a:t>
            </a:r>
            <a:endParaRPr lang="pl-PL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888D9C9-1778-405C-8FCB-786C11923A4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Ma niewielki wpływa na wydajność aplikacji</a:t>
            </a:r>
          </a:p>
          <a:p>
            <a:r>
              <a:rPr lang="pl-PL">
                <a:cs typeface="Calibri"/>
              </a:rPr>
              <a:t>Nie zapewnia spójności danych</a:t>
            </a:r>
          </a:p>
          <a:p>
            <a:r>
              <a:rPr lang="pl-PL">
                <a:cs typeface="Calibri"/>
              </a:rPr>
              <a:t>Umożliwia aktywną replikację geograficzną</a:t>
            </a:r>
          </a:p>
          <a:p>
            <a:r>
              <a:rPr lang="pl-PL">
                <a:cs typeface="Calibri"/>
              </a:rPr>
              <a:t>Może komplikować rozwiązanie</a:t>
            </a:r>
          </a:p>
          <a:p>
            <a:endParaRPr lang="pl-P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54365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44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  <a:cs typeface="Calibri"/>
              </a:rPr>
              <a:t>Wdrażanie aplikacji</a:t>
            </a:r>
          </a:p>
        </p:txBody>
      </p:sp>
    </p:spTree>
    <p:extLst>
      <p:ext uri="{BB962C8B-B14F-4D97-AF65-F5344CB8AC3E}">
        <p14:creationId xmlns:p14="http://schemas.microsoft.com/office/powerpoint/2010/main" val="123134851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860DA3-B10F-468C-86E2-9CEE3AA9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pl-PL">
                <a:cs typeface="Calibri Light"/>
              </a:rPr>
              <a:t>Opisywanie aplikacji w </a:t>
            </a:r>
            <a:r>
              <a:rPr lang="pl-PL" b="1">
                <a:cs typeface="Calibri Light"/>
              </a:rPr>
              <a:t>k8s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2B2E949-54C5-4C42-95BF-CE53DD1F7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Aplikacje w </a:t>
            </a:r>
            <a:r>
              <a:rPr lang="pl-PL" sz="2400" b="1">
                <a:cs typeface="Calibri"/>
              </a:rPr>
              <a:t>k8s </a:t>
            </a:r>
            <a:r>
              <a:rPr lang="pl-PL" sz="2400">
                <a:cs typeface="Calibri"/>
              </a:rPr>
              <a:t>powstają najczęściej w sposób deklaratywny, oznacza to, że za pomocą API wysyłamy docelowy stan, który chcemy osiągnąć a zadaniem </a:t>
            </a:r>
            <a:r>
              <a:rPr lang="pl-PL" sz="2400" b="1">
                <a:cs typeface="Calibri"/>
              </a:rPr>
              <a:t>k8s </a:t>
            </a:r>
            <a:r>
              <a:rPr lang="pl-PL" sz="2400">
                <a:cs typeface="Calibri"/>
              </a:rPr>
              <a:t>jest doprowadzenie aplikacji do niego</a:t>
            </a:r>
          </a:p>
          <a:p>
            <a:r>
              <a:rPr lang="pl-PL" sz="2400">
                <a:cs typeface="Calibri"/>
              </a:rPr>
              <a:t>Opisy obiektów są reprezentowane z użyciem YAML/JSON</a:t>
            </a:r>
          </a:p>
          <a:p>
            <a:r>
              <a:rPr lang="pl-PL" sz="2400">
                <a:cs typeface="Calibri"/>
              </a:rPr>
              <a:t>Podejście imperatywne jest także możliwe, jednak nie jest wskazane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resentation with Checklist">
            <a:extLst>
              <a:ext uri="{FF2B5EF4-FFF2-40B4-BE49-F238E27FC236}">
                <a16:creationId xmlns:a16="http://schemas.microsoft.com/office/drawing/2014/main" id="{6D42D9B0-5855-4D25-B392-3B113FA3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9631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2C8CE-D25E-4B78-873B-FBD17E06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accent1"/>
                </a:solidFill>
                <a:cs typeface="Calibri Light"/>
              </a:rPr>
              <a:t>Inny sposób opisu - Helm</a:t>
            </a:r>
            <a:endParaRPr lang="pl-PL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F983D9A-ADB3-413B-9275-E6C8C1EA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l-PL" sz="2400" dirty="0"/>
              <a:t>Domyślny sposób opisu aplikacji nie zawsze jest najbardziej intuicyjny</a:t>
            </a:r>
          </a:p>
          <a:p>
            <a:r>
              <a:rPr lang="pl-PL" sz="2400" dirty="0"/>
              <a:t>Parametryzowanie, logika czy też zmienne nie są dostępne bez dodatkowego narzędzia opierającego się o domyślny sposób opisu aplikacji na </a:t>
            </a:r>
            <a:r>
              <a:rPr lang="pl-PL" sz="2400" b="1" dirty="0"/>
              <a:t>k8s</a:t>
            </a:r>
          </a:p>
          <a:p>
            <a:r>
              <a:rPr lang="pl-PL" sz="2400" dirty="0"/>
              <a:t>Do tworzenia szablonów aplikacji został stworzony </a:t>
            </a:r>
            <a:r>
              <a:rPr lang="pl-PL" sz="2400" b="1" dirty="0" err="1"/>
              <a:t>Helm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201589008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40084-A44D-4B41-A98B-3C9745BC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bg1"/>
                </a:solidFill>
              </a:rPr>
              <a:t>Helm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437BB-F80C-4235-BA6C-900E74AAE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894027"/>
            <a:ext cx="6377768" cy="4782873"/>
          </a:xfrm>
        </p:spPr>
        <p:txBody>
          <a:bodyPr anchor="ctr">
            <a:normAutofit/>
          </a:bodyPr>
          <a:lstStyle/>
          <a:p>
            <a:r>
              <a:rPr lang="pl-PL" sz="2400" b="1" dirty="0">
                <a:solidFill>
                  <a:schemeClr val="bg1"/>
                </a:solidFill>
              </a:rPr>
              <a:t>Chart </a:t>
            </a:r>
            <a:r>
              <a:rPr lang="pl-PL" sz="2400" dirty="0">
                <a:solidFill>
                  <a:schemeClr val="bg1"/>
                </a:solidFill>
              </a:rPr>
              <a:t>– paczka </a:t>
            </a:r>
            <a:r>
              <a:rPr lang="pl-PL" sz="2400" dirty="0" err="1">
                <a:solidFill>
                  <a:schemeClr val="bg1"/>
                </a:solidFill>
              </a:rPr>
              <a:t>Helm</a:t>
            </a:r>
            <a:r>
              <a:rPr lang="pl-PL" sz="2400" dirty="0">
                <a:solidFill>
                  <a:schemeClr val="bg1"/>
                </a:solidFill>
              </a:rPr>
              <a:t>, zawiera wszystkie potrzebne definicje potrzebne do uruchomienia aplikacji</a:t>
            </a:r>
          </a:p>
          <a:p>
            <a:r>
              <a:rPr lang="pl-PL" sz="2400" b="1" dirty="0" err="1">
                <a:solidFill>
                  <a:schemeClr val="bg1"/>
                </a:solidFill>
              </a:rPr>
              <a:t>Repository</a:t>
            </a:r>
            <a:r>
              <a:rPr lang="pl-PL" sz="2400" b="1" dirty="0">
                <a:solidFill>
                  <a:schemeClr val="bg1"/>
                </a:solidFill>
              </a:rPr>
              <a:t> </a:t>
            </a:r>
            <a:r>
              <a:rPr lang="pl-PL" sz="2400" dirty="0">
                <a:solidFill>
                  <a:schemeClr val="bg1"/>
                </a:solidFill>
              </a:rPr>
              <a:t>– miejsce składowania chartów</a:t>
            </a:r>
          </a:p>
          <a:p>
            <a:r>
              <a:rPr lang="pl-PL" sz="2400" b="1" dirty="0" err="1">
                <a:solidFill>
                  <a:schemeClr val="bg1"/>
                </a:solidFill>
              </a:rPr>
              <a:t>Release</a:t>
            </a:r>
            <a:r>
              <a:rPr lang="pl-PL" sz="2400" b="1" dirty="0">
                <a:solidFill>
                  <a:schemeClr val="bg1"/>
                </a:solidFill>
              </a:rPr>
              <a:t> </a:t>
            </a:r>
            <a:r>
              <a:rPr lang="pl-PL" sz="2400" dirty="0">
                <a:solidFill>
                  <a:schemeClr val="bg1"/>
                </a:solidFill>
              </a:rPr>
              <a:t>– instancja charta działająca w ramach klastra </a:t>
            </a:r>
            <a:r>
              <a:rPr lang="pl-PL" sz="2400" b="1" dirty="0">
                <a:solidFill>
                  <a:schemeClr val="bg1"/>
                </a:solidFill>
              </a:rPr>
              <a:t>k8s</a:t>
            </a:r>
            <a:r>
              <a:rPr lang="pl-PL" sz="2400" dirty="0">
                <a:solidFill>
                  <a:schemeClr val="bg1"/>
                </a:solidFill>
              </a:rPr>
              <a:t>. Ten sam chart może być wiele razy instalowany na tym samym klastrze – każda taka instalacja to oddzielny </a:t>
            </a:r>
            <a:r>
              <a:rPr lang="pl-PL" sz="2400" b="1" dirty="0" err="1">
                <a:solidFill>
                  <a:schemeClr val="bg1"/>
                </a:solidFill>
              </a:rPr>
              <a:t>release</a:t>
            </a:r>
            <a:r>
              <a:rPr lang="pl-PL" sz="24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09538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712C1-A08A-4F04-AE83-956F8716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accent1"/>
                </a:solidFill>
              </a:rPr>
              <a:t>Chart - struktura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C3AF-7D85-4A3D-9A5C-86D8822B1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400" dirty="0"/>
              <a:t>Każdy chart jest ustrukturyzowany jak poniżej:</a:t>
            </a:r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pl-PL" sz="2400" dirty="0" err="1"/>
              <a:t>mychart</a:t>
            </a:r>
            <a:r>
              <a:rPr lang="pl-PL" sz="2400" dirty="0"/>
              <a:t>/</a:t>
            </a:r>
          </a:p>
          <a:p>
            <a:pPr marL="0" indent="0">
              <a:buNone/>
            </a:pPr>
            <a:r>
              <a:rPr lang="pl-PL" sz="2400" dirty="0"/>
              <a:t>  </a:t>
            </a:r>
            <a:r>
              <a:rPr lang="pl-PL" sz="2400" dirty="0" err="1"/>
              <a:t>Chart.yaml</a:t>
            </a:r>
            <a:endParaRPr lang="pl-PL" sz="2400" dirty="0"/>
          </a:p>
          <a:p>
            <a:pPr marL="0" indent="0">
              <a:buNone/>
            </a:pPr>
            <a:r>
              <a:rPr lang="pl-PL" sz="2400" dirty="0"/>
              <a:t>  </a:t>
            </a:r>
            <a:r>
              <a:rPr lang="pl-PL" sz="2400" dirty="0" err="1"/>
              <a:t>values.yaml</a:t>
            </a:r>
            <a:endParaRPr lang="pl-PL" sz="2400" dirty="0"/>
          </a:p>
          <a:p>
            <a:pPr marL="0" indent="0">
              <a:buNone/>
            </a:pPr>
            <a:r>
              <a:rPr lang="pl-PL" sz="2400" dirty="0"/>
              <a:t>  </a:t>
            </a:r>
            <a:r>
              <a:rPr lang="pl-PL" sz="2400" dirty="0" err="1"/>
              <a:t>charts</a:t>
            </a:r>
            <a:r>
              <a:rPr lang="pl-PL" sz="2400" dirty="0"/>
              <a:t>/</a:t>
            </a:r>
          </a:p>
          <a:p>
            <a:pPr marL="0" indent="0">
              <a:buNone/>
            </a:pPr>
            <a:r>
              <a:rPr lang="pl-PL" sz="2400" dirty="0"/>
              <a:t>  </a:t>
            </a:r>
            <a:r>
              <a:rPr lang="pl-PL" sz="2400" dirty="0" err="1"/>
              <a:t>templates</a:t>
            </a:r>
            <a:r>
              <a:rPr lang="pl-PL" sz="2400" dirty="0"/>
              <a:t>/</a:t>
            </a:r>
          </a:p>
          <a:p>
            <a:pPr marL="0" indent="0">
              <a:buNone/>
            </a:pPr>
            <a:r>
              <a:rPr lang="pl-PL" sz="2400" dirty="0"/>
              <a:t>  ...</a:t>
            </a:r>
          </a:p>
        </p:txBody>
      </p:sp>
    </p:spTree>
    <p:extLst>
      <p:ext uri="{BB962C8B-B14F-4D97-AF65-F5344CB8AC3E}">
        <p14:creationId xmlns:p14="http://schemas.microsoft.com/office/powerpoint/2010/main" val="136920966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dirty="0">
                <a:solidFill>
                  <a:schemeClr val="bg1"/>
                </a:solidFill>
              </a:rPr>
              <a:t>45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chemeClr val="tx1"/>
                </a:solidFill>
                <a:cs typeface="Calibri"/>
              </a:rPr>
              <a:t>Praca z </a:t>
            </a:r>
            <a:r>
              <a:rPr lang="pl-PL" dirty="0" err="1">
                <a:solidFill>
                  <a:schemeClr val="tx1"/>
                </a:solidFill>
                <a:cs typeface="Calibri"/>
              </a:rPr>
              <a:t>Helm</a:t>
            </a:r>
            <a:endParaRPr lang="pl-PL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7932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72A75F-AC79-4A15-A5AB-098DB5C50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/>
              <a:t>Inny sposób opisu - kustomize</a:t>
            </a:r>
          </a:p>
        </p:txBody>
      </p:sp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7173A66-4F34-4291-8F41-D972819EF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l-PL" sz="2400"/>
              <a:t>W przeciwieństwie do Helm jest bliżej natywnemu opisowi komponentów aplikacji w </a:t>
            </a:r>
            <a:r>
              <a:rPr lang="pl-PL" sz="2400" b="1"/>
              <a:t>k8s</a:t>
            </a:r>
          </a:p>
          <a:p>
            <a:r>
              <a:rPr lang="pl-PL" sz="2400"/>
              <a:t>Zintegrowany z </a:t>
            </a:r>
            <a:r>
              <a:rPr lang="pl-PL" sz="2400" i="1"/>
              <a:t>kubectl</a:t>
            </a:r>
          </a:p>
          <a:p>
            <a:r>
              <a:rPr lang="pl-PL" sz="2400"/>
              <a:t>Nie wymaga dodatkowego narzędzia aby działać</a:t>
            </a:r>
          </a:p>
        </p:txBody>
      </p:sp>
    </p:spTree>
    <p:extLst>
      <p:ext uri="{BB962C8B-B14F-4D97-AF65-F5344CB8AC3E}">
        <p14:creationId xmlns:p14="http://schemas.microsoft.com/office/powerpoint/2010/main" val="4015817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6C48500-467A-4099-AB86-415BCE5B8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8"/>
          <a:stretch/>
        </p:blipFill>
        <p:spPr bwMode="auto">
          <a:xfrm>
            <a:off x="4808765" y="10"/>
            <a:ext cx="73832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637368CF-9B80-43E1-8CA0-D11DCBB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W </a:t>
            </a:r>
            <a:r>
              <a:rPr lang="pl-PL" sz="2000" dirty="0" err="1"/>
              <a:t>kustomize</a:t>
            </a:r>
            <a:r>
              <a:rPr lang="pl-PL" sz="2000" dirty="0"/>
              <a:t> pracujemy na natywnych opisach obiektów w </a:t>
            </a:r>
            <a:r>
              <a:rPr lang="pl-PL" sz="2000" b="1" dirty="0"/>
              <a:t>k8s</a:t>
            </a:r>
            <a:r>
              <a:rPr lang="pl-PL" sz="2000" dirty="0"/>
              <a:t>, które jesteśmy w stanie dostosowywać w zależności od wybranego </a:t>
            </a:r>
            <a:r>
              <a:rPr lang="pl-PL" sz="2000" b="1" dirty="0" err="1"/>
              <a:t>overlaya</a:t>
            </a:r>
            <a:r>
              <a:rPr lang="pl-PL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14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dirty="0">
                <a:solidFill>
                  <a:schemeClr val="bg1"/>
                </a:solidFill>
              </a:rPr>
              <a:t>48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chemeClr val="tx1"/>
                </a:solidFill>
                <a:cs typeface="Calibri"/>
              </a:rPr>
              <a:t>Hello World w </a:t>
            </a:r>
            <a:r>
              <a:rPr lang="pl-PL" dirty="0" err="1">
                <a:solidFill>
                  <a:schemeClr val="tx1"/>
                </a:solidFill>
                <a:cs typeface="Calibri"/>
              </a:rPr>
              <a:t>kustomize</a:t>
            </a:r>
            <a:endParaRPr lang="pl-PL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19085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121535-5CED-4F4C-9ED5-7BBEA338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bg1"/>
                </a:solidFill>
              </a:rPr>
              <a:t>Ingress w </a:t>
            </a:r>
            <a:r>
              <a:rPr lang="pl-PL" b="1">
                <a:solidFill>
                  <a:schemeClr val="bg1"/>
                </a:solidFill>
              </a:rPr>
              <a:t>k8s	</a:t>
            </a:r>
            <a:endParaRPr lang="pl-PL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E77E7D-1434-44EE-8E55-70ED627B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894027"/>
            <a:ext cx="6377768" cy="4782873"/>
          </a:xfrm>
        </p:spPr>
        <p:txBody>
          <a:bodyPr anchor="ctr">
            <a:normAutofit/>
          </a:bodyPr>
          <a:lstStyle/>
          <a:p>
            <a:r>
              <a:rPr lang="pl-PL" sz="2400">
                <a:solidFill>
                  <a:schemeClr val="bg1"/>
                </a:solidFill>
              </a:rPr>
              <a:t>Kolejny obiekt </a:t>
            </a:r>
            <a:r>
              <a:rPr lang="pl-PL" sz="2400" b="1">
                <a:solidFill>
                  <a:schemeClr val="bg1"/>
                </a:solidFill>
              </a:rPr>
              <a:t>k8s</a:t>
            </a:r>
            <a:r>
              <a:rPr lang="pl-PL" sz="2400">
                <a:solidFill>
                  <a:schemeClr val="bg1"/>
                </a:solidFill>
              </a:rPr>
              <a:t>, którego odpowiedzialnością jest zarządzanie dostępem do wewnętrznych usług z zewnątrz(najczęściej HTTP)</a:t>
            </a:r>
          </a:p>
          <a:p>
            <a:r>
              <a:rPr lang="pl-PL" sz="2400">
                <a:solidFill>
                  <a:schemeClr val="bg1"/>
                </a:solidFill>
              </a:rPr>
              <a:t>Na podstawie reguł reguluje dostęp do </a:t>
            </a:r>
            <a:r>
              <a:rPr lang="pl-PL" sz="2400" b="1">
                <a:solidFill>
                  <a:schemeClr val="bg1"/>
                </a:solidFill>
              </a:rPr>
              <a:t>services </a:t>
            </a:r>
            <a:r>
              <a:rPr lang="pl-PL" sz="2400">
                <a:solidFill>
                  <a:schemeClr val="bg1"/>
                </a:solidFill>
              </a:rPr>
              <a:t>wewnątrz klastra na podstawie ścieżek HTTP/HTTPS</a:t>
            </a:r>
          </a:p>
          <a:p>
            <a:r>
              <a:rPr lang="pl-PL" sz="2400">
                <a:solidFill>
                  <a:schemeClr val="bg1"/>
                </a:solidFill>
              </a:rPr>
              <a:t>Aby </a:t>
            </a:r>
            <a:r>
              <a:rPr lang="pl-PL" sz="2400" b="1">
                <a:solidFill>
                  <a:schemeClr val="bg1"/>
                </a:solidFill>
              </a:rPr>
              <a:t>ingress </a:t>
            </a:r>
            <a:r>
              <a:rPr lang="pl-PL" sz="2400">
                <a:solidFill>
                  <a:schemeClr val="bg1"/>
                </a:solidFill>
              </a:rPr>
              <a:t>działał potrzebny jest </a:t>
            </a:r>
            <a:r>
              <a:rPr lang="pl-PL" sz="2400" b="1">
                <a:solidFill>
                  <a:schemeClr val="bg1"/>
                </a:solidFill>
              </a:rPr>
              <a:t>ingress controller</a:t>
            </a:r>
            <a:r>
              <a:rPr lang="pl-PL" sz="2400">
                <a:solidFill>
                  <a:schemeClr val="bg1"/>
                </a:solidFill>
              </a:rPr>
              <a:t>(np. ingress-nginx)</a:t>
            </a:r>
          </a:p>
        </p:txBody>
      </p:sp>
    </p:spTree>
    <p:extLst>
      <p:ext uri="{BB962C8B-B14F-4D97-AF65-F5344CB8AC3E}">
        <p14:creationId xmlns:p14="http://schemas.microsoft.com/office/powerpoint/2010/main" val="20204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1C004B7-28CC-4E12-9808-95972BCE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Usługi z replikacją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7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id="{CBDF7A76-888F-4457-8060-B426B08C4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2993459"/>
            <a:ext cx="5455917" cy="286435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4857D82B-ADD0-4DF6-ABCA-37F952477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00278"/>
            <a:ext cx="5455917" cy="28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5674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dirty="0">
                <a:solidFill>
                  <a:schemeClr val="bg1"/>
                </a:solidFill>
              </a:rPr>
              <a:t>49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chemeClr val="tx1"/>
                </a:solidFill>
                <a:cs typeface="Calibri"/>
              </a:rPr>
              <a:t>Deployment kontrolera dla </a:t>
            </a:r>
            <a:r>
              <a:rPr lang="pl-PL" dirty="0" err="1">
                <a:solidFill>
                  <a:schemeClr val="tx1"/>
                </a:solidFill>
                <a:cs typeface="Calibri"/>
              </a:rPr>
              <a:t>ingressu</a:t>
            </a:r>
            <a:endParaRPr lang="pl-PL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449142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 dirty="0">
                <a:solidFill>
                  <a:schemeClr val="bg1"/>
                </a:solidFill>
              </a:rPr>
              <a:t>50</a:t>
            </a:r>
            <a:endParaRPr lang="pl-PL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solidFill>
                  <a:schemeClr val="tx1"/>
                </a:solidFill>
                <a:cs typeface="Calibri"/>
              </a:rPr>
              <a:t>Konfiguracja </a:t>
            </a:r>
            <a:r>
              <a:rPr lang="pl-PL" dirty="0" err="1">
                <a:solidFill>
                  <a:schemeClr val="tx1"/>
                </a:solidFill>
                <a:cs typeface="Calibri"/>
              </a:rPr>
              <a:t>ingress</a:t>
            </a:r>
            <a:r>
              <a:rPr lang="pl-PL" dirty="0">
                <a:solidFill>
                  <a:schemeClr val="tx1"/>
                </a:solidFill>
                <a:cs typeface="Calibri"/>
              </a:rPr>
              <a:t> na usłudze</a:t>
            </a:r>
          </a:p>
        </p:txBody>
      </p:sp>
    </p:spTree>
    <p:extLst>
      <p:ext uri="{BB962C8B-B14F-4D97-AF65-F5344CB8AC3E}">
        <p14:creationId xmlns:p14="http://schemas.microsoft.com/office/powerpoint/2010/main" val="100577582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CA81DD-B23A-44A0-A09D-CFCB628C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1243584"/>
            <a:ext cx="6108192" cy="431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>
                <a:ea typeface="+mj-lt"/>
                <a:cs typeface="+mj-lt"/>
                <a:hlinkClick r:id="rId2"/>
              </a:rPr>
              <a:t>https://tiny.pl/t6gg5</a:t>
            </a:r>
            <a:endParaRPr lang="pl-PL" sz="5400">
              <a:cs typeface="Calibri Ligh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E28D4-06AB-48A1-A239-D68C2D210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243584"/>
            <a:ext cx="3520440" cy="431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err="1">
                <a:solidFill>
                  <a:schemeClr val="tx1"/>
                </a:solidFill>
                <a:cs typeface="Calibri"/>
              </a:rPr>
              <a:t>Ankieta</a:t>
            </a:r>
            <a:endParaRPr lang="en-US" sz="2400" kern="120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B92BC7C0-A940-4440-B488-A169EE6CC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09289" y="3342776"/>
            <a:ext cx="200040" cy="1724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6443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5BF00-6E35-44D5-9E6A-7E863A1B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Dzięki!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DFB67-8BAF-46AB-AD91-683E6917C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kamil@thecloudtheory.com</a:t>
            </a:r>
            <a:endParaRPr lang="pl-PL" dirty="0"/>
          </a:p>
          <a:p>
            <a:r>
              <a:rPr lang="pl-PL" dirty="0"/>
              <a:t>@</a:t>
            </a:r>
            <a:r>
              <a:rPr lang="pl-PL" dirty="0" err="1"/>
              <a:t>Kamil_Mrzyglod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6981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FA96771-1B9D-4A3C-BBE2-A40B29C0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accent1"/>
                </a:solidFill>
                <a:cs typeface="Calibri Light"/>
              </a:rPr>
              <a:t>Typy replikacji Azure Storage</a:t>
            </a:r>
            <a:endParaRPr lang="pl-PL">
              <a:solidFill>
                <a:schemeClr val="accent1"/>
              </a:solidFill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D01BA1C-D3B3-47A7-873F-570B5750D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LRS</a:t>
            </a:r>
          </a:p>
          <a:p>
            <a:r>
              <a:rPr lang="pl-PL" sz="2400">
                <a:cs typeface="Calibri"/>
              </a:rPr>
              <a:t>ZRS</a:t>
            </a:r>
          </a:p>
          <a:p>
            <a:r>
              <a:rPr lang="pl-PL" sz="2400">
                <a:cs typeface="Calibri"/>
              </a:rPr>
              <a:t>GRS</a:t>
            </a:r>
          </a:p>
          <a:p>
            <a:r>
              <a:rPr lang="pl-PL" sz="2400">
                <a:cs typeface="Calibri"/>
              </a:rPr>
              <a:t>RA-GRS</a:t>
            </a:r>
          </a:p>
          <a:p>
            <a:r>
              <a:rPr lang="pl-PL" sz="2400">
                <a:cs typeface="Calibri"/>
              </a:rPr>
              <a:t>GZRS</a:t>
            </a:r>
          </a:p>
          <a:p>
            <a:r>
              <a:rPr lang="pl-PL" sz="2400">
                <a:cs typeface="Calibri"/>
              </a:rPr>
              <a:t>RA-GZRS</a:t>
            </a:r>
          </a:p>
        </p:txBody>
      </p:sp>
    </p:spTree>
    <p:extLst>
      <p:ext uri="{BB962C8B-B14F-4D97-AF65-F5344CB8AC3E}">
        <p14:creationId xmlns:p14="http://schemas.microsoft.com/office/powerpoint/2010/main" val="2698900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1092046-CD73-4C59-8B80-D126EEAE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cs typeface="Calibri Light"/>
              </a:rPr>
              <a:t>Replikacja LRS</a:t>
            </a:r>
            <a:endParaRPr lang="pl-P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BC2D88-175B-4EA0-9CFB-872E1BBB9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3 lokalne kopie</a:t>
            </a:r>
          </a:p>
          <a:p>
            <a:r>
              <a:rPr lang="pl-PL" sz="2400">
                <a:ea typeface="+mn-lt"/>
                <a:cs typeface="+mn-lt"/>
              </a:rPr>
              <a:t>99.999999999% trwałości danych</a:t>
            </a:r>
          </a:p>
          <a:p>
            <a:r>
              <a:rPr lang="pl-PL" sz="2400">
                <a:cs typeface="Calibri"/>
              </a:rPr>
              <a:t>Najtańsza i najprostsza opcja</a:t>
            </a:r>
          </a:p>
          <a:p>
            <a:r>
              <a:rPr lang="pl-PL" sz="2400">
                <a:cs typeface="Calibri"/>
              </a:rPr>
              <a:t>Nie gwarantuje dostępności jeśli awarię ma region</a:t>
            </a:r>
          </a:p>
        </p:txBody>
      </p:sp>
    </p:spTree>
    <p:extLst>
      <p:ext uri="{BB962C8B-B14F-4D97-AF65-F5344CB8AC3E}">
        <p14:creationId xmlns:p14="http://schemas.microsoft.com/office/powerpoint/2010/main" val="2334175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1092046-CD73-4C59-8B80-D126EEAE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cs typeface="Calibri Light"/>
              </a:rPr>
              <a:t>Replikacja ZRS</a:t>
            </a:r>
            <a:endParaRPr lang="pl-P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BC2D88-175B-4EA0-9CFB-872E1BBB9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3 kopie w ramach </a:t>
            </a:r>
            <a:r>
              <a:rPr lang="pl-PL" sz="2400" b="1">
                <a:cs typeface="Calibri"/>
              </a:rPr>
              <a:t>AZ</a:t>
            </a:r>
            <a:endParaRPr lang="pl-PL" sz="2400">
              <a:cs typeface="Calibri"/>
            </a:endParaRPr>
          </a:p>
          <a:p>
            <a:r>
              <a:rPr lang="pl-PL" sz="2400">
                <a:ea typeface="+mn-lt"/>
                <a:cs typeface="+mn-lt"/>
              </a:rPr>
              <a:t>99.9999999999% trwałości danych</a:t>
            </a:r>
          </a:p>
          <a:p>
            <a:r>
              <a:rPr lang="pl-PL" sz="2400">
                <a:cs typeface="Calibri"/>
              </a:rPr>
              <a:t>Bardzo odporna na awarie</a:t>
            </a:r>
          </a:p>
          <a:p>
            <a:r>
              <a:rPr lang="pl-PL" sz="2400">
                <a:cs typeface="Calibri"/>
              </a:rPr>
              <a:t>Nie daje gwarancji dostępności w przypadku awarii regionu</a:t>
            </a:r>
          </a:p>
        </p:txBody>
      </p:sp>
    </p:spTree>
    <p:extLst>
      <p:ext uri="{BB962C8B-B14F-4D97-AF65-F5344CB8AC3E}">
        <p14:creationId xmlns:p14="http://schemas.microsoft.com/office/powerpoint/2010/main" val="3591975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1092046-CD73-4C59-8B80-D126EEAE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cs typeface="Calibri Light"/>
              </a:rPr>
              <a:t>Replikacja GRS</a:t>
            </a:r>
            <a:endParaRPr lang="pl-P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BC2D88-175B-4EA0-9CFB-872E1BBB9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3 kopie lokalnie + 3 kopie w geograficznym bliźniaku</a:t>
            </a:r>
          </a:p>
          <a:p>
            <a:r>
              <a:rPr lang="pl-PL" sz="2400">
                <a:ea typeface="+mn-lt"/>
                <a:cs typeface="+mn-lt"/>
              </a:rPr>
              <a:t>99.99999999999999% trwałości danych</a:t>
            </a:r>
          </a:p>
          <a:p>
            <a:r>
              <a:rPr lang="pl-PL" sz="2400">
                <a:cs typeface="Calibri"/>
              </a:rPr>
              <a:t>Asynchroniczna replika w drugim regionie</a:t>
            </a:r>
            <a:endParaRPr lang="pl-PL"/>
          </a:p>
          <a:p>
            <a:r>
              <a:rPr lang="pl-PL" sz="2400">
                <a:cs typeface="Calibri"/>
              </a:rPr>
              <a:t>Nie daje gwarancji pełnej spójności danych w przypadku awarii, ale umożliwia dostęp w przypadku awarii pojedynczego regionu</a:t>
            </a:r>
          </a:p>
          <a:p>
            <a:r>
              <a:rPr lang="pl-PL" sz="2400" b="1">
                <a:cs typeface="Calibri"/>
              </a:rPr>
              <a:t>Nie daje możliwości odczytu danych w drugim regionie!</a:t>
            </a:r>
          </a:p>
        </p:txBody>
      </p:sp>
    </p:spTree>
    <p:extLst>
      <p:ext uri="{BB962C8B-B14F-4D97-AF65-F5344CB8AC3E}">
        <p14:creationId xmlns:p14="http://schemas.microsoft.com/office/powerpoint/2010/main" val="2066434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1092046-CD73-4C59-8B80-D126EEAE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cs typeface="Calibri Light"/>
              </a:rPr>
              <a:t>Replikacja </a:t>
            </a:r>
            <a:br>
              <a:rPr lang="pl-PL">
                <a:cs typeface="Calibri Light"/>
              </a:rPr>
            </a:br>
            <a:r>
              <a:rPr lang="pl-PL">
                <a:cs typeface="Calibri Light"/>
              </a:rPr>
              <a:t>RA-GRS</a:t>
            </a:r>
            <a:endParaRPr lang="pl-P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BC2D88-175B-4EA0-9CFB-872E1BBB9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3 kopie lokalnie + 3 kopie w geograficznym bliźniaku</a:t>
            </a:r>
          </a:p>
          <a:p>
            <a:r>
              <a:rPr lang="pl-PL" sz="2400">
                <a:ea typeface="+mn-lt"/>
                <a:cs typeface="+mn-lt"/>
              </a:rPr>
              <a:t>99.99999999999999% trwałości danych</a:t>
            </a:r>
          </a:p>
          <a:p>
            <a:r>
              <a:rPr lang="pl-PL" sz="2400">
                <a:cs typeface="Calibri"/>
              </a:rPr>
              <a:t>Asynchroniczna replika w drugim regionie</a:t>
            </a:r>
            <a:endParaRPr lang="pl-PL"/>
          </a:p>
          <a:p>
            <a:r>
              <a:rPr lang="pl-PL" sz="2400">
                <a:cs typeface="Calibri"/>
              </a:rPr>
              <a:t>Nie daje gwarancji pełnej spójności danych w przypadku awarii, ale umożliwia dostęp w przypadku awarii pojedynczego regionu</a:t>
            </a:r>
          </a:p>
          <a:p>
            <a:r>
              <a:rPr lang="pl-PL" sz="2400" b="1">
                <a:cs typeface="Calibri"/>
              </a:rPr>
              <a:t>Pozwala na dostęp w trybie </a:t>
            </a:r>
            <a:r>
              <a:rPr lang="pl-PL" sz="2400" b="1" err="1">
                <a:cs typeface="Calibri"/>
              </a:rPr>
              <a:t>read-only</a:t>
            </a:r>
            <a:r>
              <a:rPr lang="pl-PL" sz="2400" b="1">
                <a:cs typeface="Calibri"/>
              </a:rPr>
              <a:t> do danych</a:t>
            </a:r>
          </a:p>
        </p:txBody>
      </p:sp>
    </p:spTree>
    <p:extLst>
      <p:ext uri="{BB962C8B-B14F-4D97-AF65-F5344CB8AC3E}">
        <p14:creationId xmlns:p14="http://schemas.microsoft.com/office/powerpoint/2010/main" val="3549997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>
                <a:solidFill>
                  <a:schemeClr val="bg1"/>
                </a:solidFill>
              </a:rPr>
              <a:t>2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solidFill>
                  <a:schemeClr val="tx1"/>
                </a:solidFill>
              </a:rPr>
              <a:t>Replikacja</a:t>
            </a:r>
            <a:r>
              <a:rPr lang="en-US">
                <a:solidFill>
                  <a:schemeClr val="tx1"/>
                </a:solidFill>
              </a:rPr>
              <a:t> w </a:t>
            </a:r>
            <a:r>
              <a:rPr lang="en-US" err="1">
                <a:solidFill>
                  <a:schemeClr val="tx1"/>
                </a:solidFill>
              </a:rPr>
              <a:t>ramach</a:t>
            </a:r>
            <a:r>
              <a:rPr lang="en-US">
                <a:solidFill>
                  <a:schemeClr val="tx1"/>
                </a:solidFill>
              </a:rPr>
              <a:t> Azure Storage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576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F27696F-4AB0-477B-B337-A340CA35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pl-PL" sz="4000">
                <a:cs typeface="Calibri Light"/>
              </a:rPr>
              <a:t>Modele chmury</a:t>
            </a:r>
            <a:endParaRPr lang="pl-PL" sz="4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FC2821B-940D-4A1D-81CE-69B0A797E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2400">
                <a:solidFill>
                  <a:schemeClr val="bg1"/>
                </a:solidFill>
                <a:cs typeface="Calibri"/>
              </a:rPr>
              <a:t>On-premises</a:t>
            </a:r>
          </a:p>
          <a:p>
            <a:r>
              <a:rPr lang="pl-PL" sz="2400">
                <a:solidFill>
                  <a:schemeClr val="bg1"/>
                </a:solidFill>
                <a:cs typeface="Calibri"/>
              </a:rPr>
              <a:t>Chmura prywatna</a:t>
            </a:r>
          </a:p>
          <a:p>
            <a:r>
              <a:rPr lang="pl-PL" sz="2400">
                <a:solidFill>
                  <a:schemeClr val="bg1"/>
                </a:solidFill>
                <a:cs typeface="Calibri"/>
              </a:rPr>
              <a:t>Chmura hybrydowa</a:t>
            </a:r>
          </a:p>
          <a:p>
            <a:r>
              <a:rPr lang="pl-PL" sz="2400">
                <a:solidFill>
                  <a:schemeClr val="bg1"/>
                </a:solidFill>
                <a:cs typeface="Calibri"/>
              </a:rPr>
              <a:t>Chmura publiczna</a:t>
            </a:r>
          </a:p>
        </p:txBody>
      </p:sp>
    </p:spTree>
    <p:extLst>
      <p:ext uri="{BB962C8B-B14F-4D97-AF65-F5344CB8AC3E}">
        <p14:creationId xmlns:p14="http://schemas.microsoft.com/office/powerpoint/2010/main" val="4114613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16D1F4-D951-4E8A-A6D2-822DBE3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cs typeface="Calibri Light"/>
              </a:rPr>
              <a:t>O szkoleniu</a:t>
            </a:r>
            <a:endParaRPr lang="pl-PL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5FD3B2B4-52BE-4D55-ACF8-F0D0FC044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8683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6054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7DBDE0B-553D-4819-9D8B-BCFCBDC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accent1"/>
                </a:solidFill>
                <a:cs typeface="Calibri Light"/>
              </a:rPr>
              <a:t>On-premises</a:t>
            </a:r>
            <a:endParaRPr lang="pl-PL">
              <a:solidFill>
                <a:schemeClr val="accent1"/>
              </a:solidFill>
            </a:endParaRP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21575CA0-5E2B-435A-A23C-91F3ACD3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Maszyny w ramach organizacji</a:t>
            </a:r>
          </a:p>
          <a:p>
            <a:r>
              <a:rPr lang="pl-PL" sz="2400">
                <a:cs typeface="Calibri"/>
              </a:rPr>
              <a:t>Pozwala na pełną kontrolę</a:t>
            </a:r>
          </a:p>
          <a:p>
            <a:r>
              <a:rPr lang="pl-PL" sz="2400">
                <a:cs typeface="Calibri"/>
              </a:rPr>
              <a:t>Wymaga odpowiedniego personelu</a:t>
            </a:r>
          </a:p>
          <a:p>
            <a:r>
              <a:rPr lang="pl-PL" sz="2400">
                <a:cs typeface="Calibri"/>
              </a:rPr>
              <a:t>Wymaga amortyzacji</a:t>
            </a:r>
          </a:p>
          <a:p>
            <a:r>
              <a:rPr lang="pl-PL" sz="2400">
                <a:cs typeface="Calibri"/>
              </a:rPr>
              <a:t>Starzeje się</a:t>
            </a:r>
          </a:p>
          <a:p>
            <a:r>
              <a:rPr lang="pl-PL" sz="2400">
                <a:cs typeface="Calibri"/>
              </a:rPr>
              <a:t>Zwykle kosztuje znacznie więcej niż wg wstępnych wyliczeń</a:t>
            </a:r>
          </a:p>
        </p:txBody>
      </p:sp>
    </p:spTree>
    <p:extLst>
      <p:ext uri="{BB962C8B-B14F-4D97-AF65-F5344CB8AC3E}">
        <p14:creationId xmlns:p14="http://schemas.microsoft.com/office/powerpoint/2010/main" val="3229248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7DBDE0B-553D-4819-9D8B-BCFCBDC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accent1"/>
                </a:solidFill>
                <a:cs typeface="Calibri Light"/>
              </a:rPr>
              <a:t>Chmura prywatna</a:t>
            </a:r>
            <a:endParaRPr lang="pl-PL">
              <a:solidFill>
                <a:schemeClr val="accent1"/>
              </a:solidFill>
            </a:endParaRP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21575CA0-5E2B-435A-A23C-91F3ACD3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Dostarczana na potrzeby konkretnej firmy</a:t>
            </a:r>
          </a:p>
          <a:p>
            <a:r>
              <a:rPr lang="pl-PL" sz="2400">
                <a:cs typeface="Calibri"/>
              </a:rPr>
              <a:t>Daje gwarancje niedostępne dla chmury publicznej</a:t>
            </a:r>
          </a:p>
          <a:p>
            <a:r>
              <a:rPr lang="pl-PL" sz="2400">
                <a:cs typeface="Calibri"/>
              </a:rPr>
              <a:t>Zalety głównie dla mocno kontrolowanych środowisk</a:t>
            </a:r>
          </a:p>
        </p:txBody>
      </p:sp>
    </p:spTree>
    <p:extLst>
      <p:ext uri="{BB962C8B-B14F-4D97-AF65-F5344CB8AC3E}">
        <p14:creationId xmlns:p14="http://schemas.microsoft.com/office/powerpoint/2010/main" val="1620777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7DBDE0B-553D-4819-9D8B-BCFCBDC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accent1"/>
                </a:solidFill>
                <a:cs typeface="Calibri Light"/>
              </a:rPr>
              <a:t>Chmura hybrydowa</a:t>
            </a:r>
            <a:endParaRPr lang="pl-PL">
              <a:solidFill>
                <a:schemeClr val="accent1"/>
              </a:solidFill>
            </a:endParaRP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21575CA0-5E2B-435A-A23C-91F3ACD3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Łączy chmurę prywatną / on-</a:t>
            </a:r>
            <a:r>
              <a:rPr lang="pl-PL" sz="2400" err="1">
                <a:cs typeface="Calibri"/>
              </a:rPr>
              <a:t>premises</a:t>
            </a:r>
            <a:r>
              <a:rPr lang="pl-PL" sz="2400">
                <a:cs typeface="Calibri"/>
              </a:rPr>
              <a:t> z chmurą publiczną oraz tzw. Edge</a:t>
            </a:r>
          </a:p>
          <a:p>
            <a:r>
              <a:rPr lang="pl-PL" sz="2400">
                <a:cs typeface="Calibri"/>
              </a:rPr>
              <a:t>Model zyskujący na popularności</a:t>
            </a:r>
          </a:p>
          <a:p>
            <a:r>
              <a:rPr lang="pl-PL" sz="2400">
                <a:cs typeface="Calibri"/>
              </a:rPr>
              <a:t>Możliwy do osiągnięcia także z użyciem wyspecjalizowanych narzędzi(Azure </a:t>
            </a:r>
            <a:r>
              <a:rPr lang="pl-PL" sz="2400" err="1">
                <a:cs typeface="Calibri"/>
              </a:rPr>
              <a:t>Stack</a:t>
            </a:r>
            <a:r>
              <a:rPr lang="pl-PL" sz="2400">
                <a:cs typeface="Calibri"/>
              </a:rPr>
              <a:t>)</a:t>
            </a:r>
          </a:p>
          <a:p>
            <a:r>
              <a:rPr lang="pl-PL" sz="2400">
                <a:cs typeface="Calibri"/>
              </a:rPr>
              <a:t>Łączy kilka środowisk wraz z ich możliwościami oraz problemami</a:t>
            </a:r>
          </a:p>
        </p:txBody>
      </p:sp>
    </p:spTree>
    <p:extLst>
      <p:ext uri="{BB962C8B-B14F-4D97-AF65-F5344CB8AC3E}">
        <p14:creationId xmlns:p14="http://schemas.microsoft.com/office/powerpoint/2010/main" val="2224140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7DBDE0B-553D-4819-9D8B-BCFCBDC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accent1"/>
                </a:solidFill>
                <a:cs typeface="Calibri Light"/>
              </a:rPr>
              <a:t>Chmura publiczna</a:t>
            </a:r>
            <a:endParaRPr lang="pl-PL">
              <a:solidFill>
                <a:schemeClr val="accent1"/>
              </a:solidFill>
            </a:endParaRP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21575CA0-5E2B-435A-A23C-91F3ACD3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Chmura dostarczana przez dostawcę publicznego(Microsoft, Amazon, Google, IBM…)</a:t>
            </a:r>
          </a:p>
          <a:p>
            <a:r>
              <a:rPr lang="pl-PL" sz="2400">
                <a:cs typeface="Calibri"/>
              </a:rPr>
              <a:t>Gwarancje na poziomie dostępności usług określane w </a:t>
            </a:r>
            <a:r>
              <a:rPr lang="pl-PL" sz="2400" b="1">
                <a:cs typeface="Calibri"/>
              </a:rPr>
              <a:t>SLA</a:t>
            </a:r>
          </a:p>
          <a:p>
            <a:r>
              <a:rPr lang="pl-PL" sz="2400">
                <a:cs typeface="Calibri"/>
              </a:rPr>
              <a:t>Dostępny dla małych i dużych klientów</a:t>
            </a:r>
          </a:p>
        </p:txBody>
      </p:sp>
    </p:spTree>
    <p:extLst>
      <p:ext uri="{BB962C8B-B14F-4D97-AF65-F5344CB8AC3E}">
        <p14:creationId xmlns:p14="http://schemas.microsoft.com/office/powerpoint/2010/main" val="2366968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4CA1E2-F21B-43EB-8DAE-1E21395B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pl-PL" sz="3400">
                <a:solidFill>
                  <a:srgbClr val="FFFFFF"/>
                </a:solidFill>
              </a:rPr>
              <a:t>Total Cost of Ownership(</a:t>
            </a:r>
            <a:r>
              <a:rPr lang="pl-PL" sz="3400" b="1">
                <a:solidFill>
                  <a:srgbClr val="FFFFFF"/>
                </a:solidFill>
              </a:rPr>
              <a:t>TCO</a:t>
            </a:r>
            <a:r>
              <a:rPr lang="pl-PL" sz="34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7D759-71F7-4858-B26E-1CB32DD82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r>
              <a:rPr lang="pl-PL" sz="2400"/>
              <a:t>Związany z realnym kosztem infrastruktury lokalnej</a:t>
            </a:r>
          </a:p>
          <a:p>
            <a:r>
              <a:rPr lang="pl-PL" sz="2400"/>
              <a:t>Pokazuje to, czego nie widać na pierwszy rzut oka</a:t>
            </a:r>
          </a:p>
          <a:p>
            <a:r>
              <a:rPr lang="pl-PL" sz="2400"/>
              <a:t>Punkt wyjścia w rozmowach z klientami odnośnie migracji do chmury</a:t>
            </a:r>
          </a:p>
          <a:p>
            <a:pPr marL="0" indent="0">
              <a:buNone/>
            </a:pPr>
            <a:endParaRPr lang="pl-PL" sz="2400"/>
          </a:p>
          <a:p>
            <a:pPr marL="0" indent="0">
              <a:buNone/>
            </a:pPr>
            <a:endParaRPr lang="pl-PL" sz="2400"/>
          </a:p>
          <a:p>
            <a:pPr marL="0" indent="0" algn="ctr">
              <a:buNone/>
            </a:pPr>
            <a:r>
              <a:rPr lang="pl-PL" sz="2400" b="1">
                <a:hlinkClick r:id="rId2"/>
              </a:rPr>
              <a:t>https://azure.microsoft.com/en-us/pricing/tco/calculator/</a:t>
            </a:r>
            <a:endParaRPr lang="pl-PL" sz="2400" b="1"/>
          </a:p>
        </p:txBody>
      </p:sp>
    </p:spTree>
    <p:extLst>
      <p:ext uri="{BB962C8B-B14F-4D97-AF65-F5344CB8AC3E}">
        <p14:creationId xmlns:p14="http://schemas.microsoft.com/office/powerpoint/2010/main" val="230457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B65CE0-AC7A-492D-A98B-E45E6BAC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pl-PL" sz="3700">
                <a:solidFill>
                  <a:srgbClr val="FFFFFF"/>
                </a:solidFill>
              </a:rPr>
              <a:t>Service Level Agreement(</a:t>
            </a:r>
            <a:r>
              <a:rPr lang="pl-PL" sz="3700" b="1">
                <a:solidFill>
                  <a:srgbClr val="FFFFFF"/>
                </a:solidFill>
              </a:rPr>
              <a:t>SLA</a:t>
            </a:r>
            <a:r>
              <a:rPr lang="pl-PL" sz="37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90719-4662-4059-A90C-C71F7E718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r>
              <a:rPr lang="pl-PL" sz="2400"/>
              <a:t>Gwarancja dostawcy chmury odnośnie dostępności jego usług</a:t>
            </a:r>
          </a:p>
          <a:p>
            <a:r>
              <a:rPr lang="pl-PL" sz="2400"/>
              <a:t>Prawnie zobowiązuje dostawcę do świadczenia usługi na zadeklarowanym poziomie </a:t>
            </a:r>
            <a:r>
              <a:rPr lang="pl-PL" sz="2400" b="1"/>
              <a:t>SLA</a:t>
            </a:r>
          </a:p>
          <a:p>
            <a:r>
              <a:rPr lang="pl-PL" sz="2400"/>
              <a:t>Różni się dla różnych usług</a:t>
            </a:r>
          </a:p>
          <a:p>
            <a:r>
              <a:rPr lang="pl-PL" sz="2400"/>
              <a:t>Jest podstawą do wypłaty rekompensaty(nie odszkodowania!)</a:t>
            </a:r>
          </a:p>
          <a:p>
            <a:endParaRPr lang="pl-PL" sz="2400"/>
          </a:p>
          <a:p>
            <a:pPr marL="0" indent="0" algn="ctr">
              <a:buNone/>
            </a:pPr>
            <a:r>
              <a:rPr lang="pl-PL" sz="2400" b="1">
                <a:hlinkClick r:id="rId2"/>
              </a:rPr>
              <a:t>https://azure.microsoft.com/en-us/support/legal/sla/</a:t>
            </a:r>
            <a:endParaRPr lang="pl-PL" sz="2400" b="1"/>
          </a:p>
        </p:txBody>
      </p:sp>
    </p:spTree>
    <p:extLst>
      <p:ext uri="{BB962C8B-B14F-4D97-AF65-F5344CB8AC3E}">
        <p14:creationId xmlns:p14="http://schemas.microsoft.com/office/powerpoint/2010/main" val="53172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7699-48B5-4D39-8C69-309BDF91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bg1"/>
                </a:solidFill>
              </a:rPr>
              <a:t>Przykłady </a:t>
            </a:r>
            <a:r>
              <a:rPr lang="pl-PL" b="1">
                <a:solidFill>
                  <a:schemeClr val="bg1"/>
                </a:solidFill>
              </a:rPr>
              <a:t>SLA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03446-4C12-459A-97C8-4D72005C4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894027"/>
            <a:ext cx="6377768" cy="4782873"/>
          </a:xfrm>
        </p:spPr>
        <p:txBody>
          <a:bodyPr anchor="ctr">
            <a:normAutofit/>
          </a:bodyPr>
          <a:lstStyle/>
          <a:p>
            <a:r>
              <a:rPr lang="pl-PL" sz="2400">
                <a:solidFill>
                  <a:schemeClr val="bg1"/>
                </a:solidFill>
              </a:rPr>
              <a:t>Azure Active Directory – 99,9%</a:t>
            </a:r>
          </a:p>
          <a:p>
            <a:r>
              <a:rPr lang="pl-PL" sz="2400">
                <a:solidFill>
                  <a:schemeClr val="bg1"/>
                </a:solidFill>
              </a:rPr>
              <a:t>Azure App Service – 99,95%(bez wersji Free oraz Shared)</a:t>
            </a:r>
          </a:p>
          <a:p>
            <a:r>
              <a:rPr lang="pl-PL" sz="2400">
                <a:solidFill>
                  <a:schemeClr val="bg1"/>
                </a:solidFill>
              </a:rPr>
              <a:t>Azure Policy – N/A</a:t>
            </a:r>
          </a:p>
          <a:p>
            <a:r>
              <a:rPr lang="pl-PL" sz="2400">
                <a:solidFill>
                  <a:schemeClr val="bg1"/>
                </a:solidFill>
              </a:rPr>
              <a:t>Azure Container Registry – N/A</a:t>
            </a:r>
          </a:p>
          <a:p>
            <a:r>
              <a:rPr lang="pl-PL" sz="2400">
                <a:solidFill>
                  <a:schemeClr val="bg1"/>
                </a:solidFill>
              </a:rPr>
              <a:t>Azure Cosmos DB – 99,99%(wliczając przepustowość, spójność, dostępność oraz opóźnienia)</a:t>
            </a:r>
          </a:p>
          <a:p>
            <a:r>
              <a:rPr lang="pl-PL" sz="2400">
                <a:solidFill>
                  <a:schemeClr val="bg1"/>
                </a:solidFill>
              </a:rPr>
              <a:t>Azure Virtual Machines – 99,95%</a:t>
            </a:r>
          </a:p>
          <a:p>
            <a:r>
              <a:rPr lang="pl-PL" sz="2400">
                <a:solidFill>
                  <a:schemeClr val="bg1"/>
                </a:solidFill>
              </a:rPr>
              <a:t>Azure DNS – 100%</a:t>
            </a:r>
          </a:p>
        </p:txBody>
      </p:sp>
    </p:spTree>
    <p:extLst>
      <p:ext uri="{BB962C8B-B14F-4D97-AF65-F5344CB8AC3E}">
        <p14:creationId xmlns:p14="http://schemas.microsoft.com/office/powerpoint/2010/main" val="562661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3D2E-6542-45CE-99CC-1A9AAF32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/>
              <a:t>SLA </a:t>
            </a:r>
            <a:r>
              <a:rPr lang="pl-PL"/>
              <a:t>a architektura</a:t>
            </a:r>
            <a:endParaRPr lang="pl-PL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4E72-61EE-44E5-B06B-EF5BC448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/>
              <a:t>SLA</a:t>
            </a:r>
            <a:r>
              <a:rPr lang="pl-PL"/>
              <a:t>(matematycznie) jest wynikiem sumy lub iloczynu prawdopodobieństw</a:t>
            </a:r>
          </a:p>
          <a:p>
            <a:r>
              <a:rPr lang="pl-PL"/>
              <a:t>Szeregowa architektura obniża wynikowe </a:t>
            </a:r>
            <a:r>
              <a:rPr lang="pl-PL" b="1"/>
              <a:t>SLA</a:t>
            </a:r>
          </a:p>
          <a:p>
            <a:r>
              <a:rPr lang="pl-PL"/>
              <a:t>Duplikacja komponentów równolegle powoduje wzrost wynikowego </a:t>
            </a:r>
            <a:r>
              <a:rPr lang="pl-PL" b="1"/>
              <a:t>SLA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6816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57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Serial and Parallel Availability">
            <a:extLst>
              <a:ext uri="{FF2B5EF4-FFF2-40B4-BE49-F238E27FC236}">
                <a16:creationId xmlns:a16="http://schemas.microsoft.com/office/drawing/2014/main" id="{7080B205-B147-4513-A48D-EF8229BD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951" y="643467"/>
            <a:ext cx="1046209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126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EF791-FDFB-4D81-85C4-C42E4CF1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99.989900 %</a:t>
            </a:r>
            <a:endParaRPr lang="pl-PL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21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250FE90-9EC7-4071-9C2E-6A5B17D9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>
                <a:cs typeface="Calibri Light"/>
              </a:rPr>
              <a:t>Agenda</a:t>
            </a:r>
            <a:endParaRPr lang="pl-PL" sz="40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7D2F47-AFC6-4347-82C2-B7B21C760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buAutoNum type="arabicPeriod"/>
            </a:pPr>
            <a:r>
              <a:rPr lang="pl-PL" sz="1700">
                <a:ea typeface="+mn-lt"/>
                <a:cs typeface="+mn-lt"/>
              </a:rPr>
              <a:t>Infrastruktura chmurowa</a:t>
            </a:r>
          </a:p>
          <a:p>
            <a:pPr marL="514350" indent="-514350">
              <a:buAutoNum type="arabicPeriod"/>
            </a:pPr>
            <a:r>
              <a:rPr lang="pl-PL" sz="1700">
                <a:ea typeface="+mn-lt"/>
                <a:cs typeface="+mn-lt"/>
              </a:rPr>
              <a:t>Tożsamość w chmurze, role, uprawnienia</a:t>
            </a:r>
          </a:p>
          <a:p>
            <a:pPr marL="514350" indent="-514350">
              <a:buAutoNum type="arabicPeriod"/>
            </a:pPr>
            <a:r>
              <a:rPr lang="pl-PL" sz="1700">
                <a:ea typeface="+mn-lt"/>
                <a:cs typeface="+mn-lt"/>
              </a:rPr>
              <a:t>Przechowywanie danych w chmurze</a:t>
            </a:r>
          </a:p>
          <a:p>
            <a:pPr marL="514350" indent="-514350">
              <a:buAutoNum type="arabicPeriod"/>
            </a:pPr>
            <a:r>
              <a:rPr lang="pl-PL" sz="1700">
                <a:ea typeface="+mn-lt"/>
                <a:cs typeface="+mn-lt"/>
              </a:rPr>
              <a:t>Compute w Microsoft Azure</a:t>
            </a:r>
          </a:p>
          <a:p>
            <a:pPr marL="514350" indent="-514350">
              <a:buAutoNum type="arabicPeriod"/>
            </a:pPr>
            <a:r>
              <a:rPr lang="pl-PL" sz="1700">
                <a:ea typeface="+mn-lt"/>
                <a:cs typeface="+mn-lt"/>
              </a:rPr>
              <a:t>Rozwiązania sieciowe</a:t>
            </a:r>
          </a:p>
          <a:p>
            <a:pPr marL="514350" indent="-514350">
              <a:buAutoNum type="arabicPeriod"/>
            </a:pPr>
            <a:r>
              <a:rPr lang="pl-PL" sz="1700">
                <a:ea typeface="+mn-lt"/>
                <a:cs typeface="+mn-lt"/>
              </a:rPr>
              <a:t>Logowanie oraz monitoring</a:t>
            </a:r>
          </a:p>
          <a:p>
            <a:pPr marL="514350" indent="-514350">
              <a:buAutoNum type="arabicPeriod"/>
            </a:pPr>
            <a:r>
              <a:rPr lang="pl-PL" sz="1700">
                <a:ea typeface="+mn-lt"/>
                <a:cs typeface="+mn-lt"/>
              </a:rPr>
              <a:t>Integrowanie usług w chmurze</a:t>
            </a:r>
          </a:p>
          <a:p>
            <a:pPr marL="514350" indent="-514350">
              <a:buAutoNum type="arabicPeriod"/>
            </a:pPr>
            <a:r>
              <a:rPr lang="pl-PL" sz="1700">
                <a:ea typeface="+mn-lt"/>
                <a:cs typeface="+mn-lt"/>
              </a:rPr>
              <a:t>AI, IOT oraz usługi kognitywne</a:t>
            </a:r>
          </a:p>
          <a:p>
            <a:pPr marL="514350" indent="-514350">
              <a:buAutoNum type="arabicPeriod"/>
            </a:pPr>
            <a:r>
              <a:rPr lang="pl-PL" sz="1700">
                <a:ea typeface="+mn-lt"/>
                <a:cs typeface="+mn-lt"/>
              </a:rPr>
              <a:t>DevOps w chmurze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7447D-5404-462C-B2C9-FA950C79F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20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erial and Parallel Availability">
            <a:extLst>
              <a:ext uri="{FF2B5EF4-FFF2-40B4-BE49-F238E27FC236}">
                <a16:creationId xmlns:a16="http://schemas.microsoft.com/office/drawing/2014/main" id="{D9580E8E-9456-41A1-90C9-20FBEFB97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268" y="643467"/>
            <a:ext cx="1017546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298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3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Budowa architektury w oparciu o Azure </a:t>
            </a:r>
            <a:r>
              <a:rPr lang="pl-PL" err="1">
                <a:solidFill>
                  <a:schemeClr val="tx1"/>
                </a:solidFill>
              </a:rPr>
              <a:t>Traffic</a:t>
            </a:r>
            <a:r>
              <a:rPr lang="pl-PL">
                <a:solidFill>
                  <a:schemeClr val="tx1"/>
                </a:solidFill>
              </a:rPr>
              <a:t> Manager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4757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E63126-1E43-4F2C-926D-764FACE6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Dedykowane połaczenia sieciowe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4C4C6601-DA83-4435-9CE0-FD7F2885B8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8409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6696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72F6-4795-44BA-9DCF-455E1423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ExpressRoute</a:t>
            </a:r>
            <a:endParaRPr lang="pl-PL"/>
          </a:p>
        </p:txBody>
      </p:sp>
      <p:pic>
        <p:nvPicPr>
          <p:cNvPr id="1026" name="Picture 2" descr="Omówienie połączeń ExpressRoute">
            <a:extLst>
              <a:ext uri="{FF2B5EF4-FFF2-40B4-BE49-F238E27FC236}">
                <a16:creationId xmlns:a16="http://schemas.microsoft.com/office/drawing/2014/main" id="{42C289D4-BD03-4BE2-B688-118ED54482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93" y="1825625"/>
            <a:ext cx="909961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8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7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282A5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372F6-4795-44BA-9DCF-455E1423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pl-PL" sz="3800">
                <a:solidFill>
                  <a:srgbClr val="FFFFFF"/>
                </a:solidFill>
              </a:rPr>
              <a:t>ExpressRoute</a:t>
            </a:r>
          </a:p>
        </p:txBody>
      </p:sp>
      <p:pic>
        <p:nvPicPr>
          <p:cNvPr id="1026" name="Picture 2" descr="Omówienie połączeń ExpressRoute">
            <a:extLst>
              <a:ext uri="{FF2B5EF4-FFF2-40B4-BE49-F238E27FC236}">
                <a16:creationId xmlns:a16="http://schemas.microsoft.com/office/drawing/2014/main" id="{42C289D4-BD03-4BE2-B688-118ED5448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r="2" b="2"/>
          <a:stretch/>
        </p:blipFill>
        <p:spPr bwMode="auto">
          <a:xfrm>
            <a:off x="4044603" y="448056"/>
            <a:ext cx="7680450" cy="380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7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46" name="Rectangle 76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Content Placeholder 1029">
            <a:extLst>
              <a:ext uri="{FF2B5EF4-FFF2-40B4-BE49-F238E27FC236}">
                <a16:creationId xmlns:a16="http://schemas.microsoft.com/office/drawing/2014/main" id="{5B1C3EE0-63D8-463C-A39C-65C9D6F9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4642338"/>
            <a:ext cx="7037591" cy="1564310"/>
          </a:xfrm>
        </p:spPr>
        <p:txBody>
          <a:bodyPr anchor="ctr">
            <a:normAutofit/>
          </a:bodyPr>
          <a:lstStyle/>
          <a:p>
            <a:r>
              <a:rPr lang="pl-PL" sz="1800" err="1"/>
              <a:t>Any</a:t>
            </a:r>
            <a:r>
              <a:rPr lang="pl-PL" sz="1800"/>
              <a:t>-To-</a:t>
            </a:r>
            <a:r>
              <a:rPr lang="pl-PL" sz="1800" err="1"/>
              <a:t>Any</a:t>
            </a:r>
            <a:r>
              <a:rPr lang="pl-PL" sz="1800"/>
              <a:t>, Point-To-Point(P2P)</a:t>
            </a:r>
          </a:p>
          <a:p>
            <a:r>
              <a:rPr lang="pl-PL" sz="1800"/>
              <a:t>Połączenie omija publiczny </a:t>
            </a:r>
            <a:r>
              <a:rPr lang="pl-PL" sz="1800" err="1"/>
              <a:t>internet</a:t>
            </a:r>
            <a:endParaRPr lang="pl-PL" sz="1800"/>
          </a:p>
          <a:p>
            <a:r>
              <a:rPr lang="pl-PL" sz="1800"/>
              <a:t>Gwarantuje większą niezawodność, szybkość, bezpieczeństwo oraz niższe opóźnienia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82965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0090A-63B9-4569-B0AE-0C2F36B1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670172-E58B-4379-8CAB-388DE8291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B5CE15D-1C77-4DD7-8BC5-6AF01261C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53C102-47CF-4055-918A-46D0A267C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3F60C4-674D-446A-819C-71543D06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337444-A0B9-4D1E-9583-920F517CE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128D67-B4DF-41F0-A694-277C26ABA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FB977E-974F-4EE1-B79E-4BF9E6C8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5"/>
            <a:ext cx="5867716" cy="3050025"/>
          </a:xfrm>
          <a:noFill/>
        </p:spPr>
        <p:txBody>
          <a:bodyPr anchor="b">
            <a:normAutofit/>
          </a:bodyPr>
          <a:lstStyle/>
          <a:p>
            <a:r>
              <a:rPr lang="pl-PL" sz="4800">
                <a:solidFill>
                  <a:schemeClr val="bg1"/>
                </a:solidFill>
              </a:rPr>
              <a:t>VPN Gateway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CD786-7884-4035-A5C6-36CE30CAC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3952890"/>
            <a:ext cx="5867720" cy="2305002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l-PL" sz="1800">
                <a:solidFill>
                  <a:schemeClr val="bg1"/>
                </a:solidFill>
              </a:rPr>
              <a:t>Specyficzny typ bramki VNET używany do wysyłania zaszyfrowanego ruchu pomiędzy wirtualną siecią w Azure oraz on-</a:t>
            </a:r>
            <a:r>
              <a:rPr lang="pl-PL" sz="1800" err="1">
                <a:solidFill>
                  <a:schemeClr val="bg1"/>
                </a:solidFill>
              </a:rPr>
              <a:t>premises</a:t>
            </a:r>
            <a:r>
              <a:rPr lang="pl-PL" sz="1800">
                <a:solidFill>
                  <a:schemeClr val="bg1"/>
                </a:solidFill>
              </a:rPr>
              <a:t> używając publicznej sieci </a:t>
            </a:r>
            <a:r>
              <a:rPr lang="pl-PL" sz="1800" err="1">
                <a:solidFill>
                  <a:schemeClr val="bg1"/>
                </a:solidFill>
              </a:rPr>
              <a:t>internet</a:t>
            </a:r>
            <a:r>
              <a:rPr lang="pl-PL" sz="18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397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010C-CCC1-4F31-9947-88A73C90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Topologie </a:t>
            </a:r>
            <a:r>
              <a:rPr lang="pl-PL" err="1"/>
              <a:t>połaczeń</a:t>
            </a:r>
            <a:r>
              <a:rPr lang="pl-PL"/>
              <a:t> – Site-to-Site</a:t>
            </a:r>
          </a:p>
        </p:txBody>
      </p:sp>
      <p:pic>
        <p:nvPicPr>
          <p:cNvPr id="2050" name="Picture 2" descr="Azure VPN Gateway Site-to-Site connection example">
            <a:extLst>
              <a:ext uri="{FF2B5EF4-FFF2-40B4-BE49-F238E27FC236}">
                <a16:creationId xmlns:a16="http://schemas.microsoft.com/office/drawing/2014/main" id="{6FD537D6-D4DA-46CA-ACBE-4936C9D7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9" y="2790873"/>
            <a:ext cx="9930062" cy="250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853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010C-CCC1-4F31-9947-88A73C90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Topologie </a:t>
            </a:r>
            <a:r>
              <a:rPr lang="pl-PL" err="1"/>
              <a:t>połaczeń</a:t>
            </a:r>
            <a:r>
              <a:rPr lang="pl-PL"/>
              <a:t> – Multi-Site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D537D6-D4DA-46CA-ACBE-4936C9D7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700" y="1597794"/>
            <a:ext cx="10150599" cy="474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30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010C-CCC1-4F31-9947-88A73C90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Topologie </a:t>
            </a:r>
            <a:r>
              <a:rPr lang="pl-PL" err="1"/>
              <a:t>połaczeń</a:t>
            </a:r>
            <a:r>
              <a:rPr lang="pl-PL"/>
              <a:t> – Point-to-Site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D537D6-D4DA-46CA-ACBE-4936C9D7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39959" y="1349441"/>
            <a:ext cx="8512082" cy="495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75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010C-CCC1-4F31-9947-88A73C90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Topologie </a:t>
            </a:r>
            <a:r>
              <a:rPr lang="pl-PL" err="1"/>
              <a:t>połaczeń</a:t>
            </a:r>
            <a:r>
              <a:rPr lang="pl-PL"/>
              <a:t> – </a:t>
            </a:r>
            <a:r>
              <a:rPr lang="pl-PL" err="1"/>
              <a:t>VNet</a:t>
            </a:r>
            <a:r>
              <a:rPr lang="pl-PL"/>
              <a:t>-to-</a:t>
            </a:r>
            <a:r>
              <a:rPr lang="pl-PL" err="1"/>
              <a:t>VNet</a:t>
            </a:r>
            <a:endParaRPr lang="pl-P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D537D6-D4DA-46CA-ACBE-4936C9D7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1824" y="2877953"/>
            <a:ext cx="9148352" cy="16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822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E14728-B431-436F-80F8-EDFBB94E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Infrastruktura chmurowa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E3AF80-9652-4B3C-9F48-068B02C0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Budowa, replikacja, sieć, on-premises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7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4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Integracja </a:t>
            </a:r>
            <a:r>
              <a:rPr lang="pl-PL" err="1">
                <a:solidFill>
                  <a:schemeClr val="tx1"/>
                </a:solidFill>
              </a:rPr>
              <a:t>VNet</a:t>
            </a:r>
            <a:r>
              <a:rPr lang="pl-PL">
                <a:solidFill>
                  <a:schemeClr val="tx1"/>
                </a:solidFill>
              </a:rPr>
              <a:t>-to-</a:t>
            </a:r>
            <a:r>
              <a:rPr lang="pl-PL" err="1">
                <a:solidFill>
                  <a:schemeClr val="tx1"/>
                </a:solidFill>
              </a:rPr>
              <a:t>VNet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192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E14728-B431-436F-80F8-EDFBB94E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6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Tożsamość w chmurze</a:t>
            </a:r>
            <a:endParaRPr lang="en-US" sz="6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E3AF80-9652-4B3C-9F48-068B02C0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Role, uprawnienia, AAD, MSI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134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2AAF6A-7663-442D-8D25-6F7C1BF6A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Uwierzytelnianie vs autoryzacja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1CFA24-0810-45BB-9A95-75E134D1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Uwierzytelnianie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057904-2AFE-4BA6-84A9-DE1699EBB3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/>
              <a:t>Proces weryfikowania tożsamości użytkownika / aplikacji</a:t>
            </a:r>
          </a:p>
          <a:p>
            <a:r>
              <a:rPr lang="pl-PL"/>
              <a:t>Odpowiada na pytanie „Kto?”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2C98BF-3AF1-4F5F-B30D-657B21B80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Autoryzacja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84A148-11A7-4529-BC3B-DA84DA8A77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l-PL"/>
              <a:t>Proces weryfikowania dostępu do danego zasobu</a:t>
            </a:r>
          </a:p>
          <a:p>
            <a:r>
              <a:rPr lang="pl-PL"/>
              <a:t>Odpowiada na pytanie „Co może?”</a:t>
            </a:r>
          </a:p>
        </p:txBody>
      </p:sp>
    </p:spTree>
    <p:extLst>
      <p:ext uri="{BB962C8B-B14F-4D97-AF65-F5344CB8AC3E}">
        <p14:creationId xmlns:p14="http://schemas.microsoft.com/office/powerpoint/2010/main" val="938097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08DE6EE-D2CC-41CF-A6EC-1A66AC223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pl-PL" sz="4000"/>
              <a:t>Role-Based Access Control(</a:t>
            </a:r>
            <a:r>
              <a:rPr lang="pl-PL" sz="4000" b="1"/>
              <a:t>RBAC</a:t>
            </a:r>
            <a:r>
              <a:rPr lang="pl-PL" sz="4000"/>
              <a:t>)</a:t>
            </a:r>
          </a:p>
        </p:txBody>
      </p:sp>
      <p:sp>
        <p:nvSpPr>
          <p:cNvPr id="30" name="Freeform: Shape 14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: Shape 18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Content Placeholder 7">
            <a:extLst>
              <a:ext uri="{FF2B5EF4-FFF2-40B4-BE49-F238E27FC236}">
                <a16:creationId xmlns:a16="http://schemas.microsoft.com/office/drawing/2014/main" id="{A9282D41-E9F6-4858-9BAC-41916802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>
            <a:normAutofit/>
          </a:bodyPr>
          <a:lstStyle/>
          <a:p>
            <a:r>
              <a:rPr lang="pl-PL" sz="2400">
                <a:solidFill>
                  <a:schemeClr val="bg1"/>
                </a:solidFill>
              </a:rPr>
              <a:t>System autoryzacji oparty o Azure Resource Managera(</a:t>
            </a:r>
            <a:r>
              <a:rPr lang="pl-PL" sz="2400" b="1">
                <a:solidFill>
                  <a:schemeClr val="bg1"/>
                </a:solidFill>
              </a:rPr>
              <a:t>ARM</a:t>
            </a:r>
            <a:r>
              <a:rPr lang="pl-PL" sz="2400">
                <a:solidFill>
                  <a:schemeClr val="bg1"/>
                </a:solidFill>
              </a:rPr>
              <a:t>)</a:t>
            </a:r>
          </a:p>
          <a:p>
            <a:r>
              <a:rPr lang="pl-PL" sz="2400">
                <a:solidFill>
                  <a:schemeClr val="bg1"/>
                </a:solidFill>
              </a:rPr>
              <a:t>Pozwala na zarządzanie dostępem do zasobów na podstawie wbudowanych bądź dodanych ról oraz użytkowników i aplikacji znajdujących się w Azure Active Directory(</a:t>
            </a:r>
            <a:r>
              <a:rPr lang="pl-PL" sz="2400" b="1">
                <a:solidFill>
                  <a:schemeClr val="bg1"/>
                </a:solidFill>
              </a:rPr>
              <a:t>AAD</a:t>
            </a:r>
            <a:r>
              <a:rPr lang="pl-PL" sz="240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4541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70048-9905-470D-993F-C23FCC25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pl-PL" sz="3600" b="1"/>
              <a:t>RBAC </a:t>
            </a:r>
            <a:r>
              <a:rPr lang="pl-PL" sz="3600"/>
              <a:t>– planowanie dostępu</a:t>
            </a:r>
            <a:endParaRPr lang="pl-PL" sz="3600" b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BAC and least privilege">
            <a:extLst>
              <a:ext uri="{FF2B5EF4-FFF2-40B4-BE49-F238E27FC236}">
                <a16:creationId xmlns:a16="http://schemas.microsoft.com/office/drawing/2014/main" id="{4DEEF340-EA47-4354-8162-DED16579B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4"/>
          <a:stretch/>
        </p:blipFill>
        <p:spPr bwMode="auto">
          <a:xfrm>
            <a:off x="2184401" y="749300"/>
            <a:ext cx="7823199" cy="334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43D8E6D1-4679-42CD-B560-C91961201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4675886"/>
            <a:ext cx="6675627" cy="1605083"/>
          </a:xfrm>
        </p:spPr>
        <p:txBody>
          <a:bodyPr anchor="ctr">
            <a:normAutofit/>
          </a:bodyPr>
          <a:lstStyle/>
          <a:p>
            <a:r>
              <a:rPr lang="pl-PL" sz="2000"/>
              <a:t>Unikanie nieograniczonego dostępu</a:t>
            </a:r>
          </a:p>
          <a:p>
            <a:r>
              <a:rPr lang="pl-PL" sz="2000"/>
              <a:t>Operowanie na grupach</a:t>
            </a:r>
          </a:p>
          <a:p>
            <a:r>
              <a:rPr lang="pl-PL" sz="2000" b="1" err="1"/>
              <a:t>Least</a:t>
            </a:r>
            <a:r>
              <a:rPr lang="pl-PL" sz="2000" b="1"/>
              <a:t> </a:t>
            </a:r>
            <a:r>
              <a:rPr lang="pl-PL" sz="2000" b="1" err="1"/>
              <a:t>Privelage</a:t>
            </a:r>
            <a:r>
              <a:rPr lang="pl-PL" sz="2000" b="1"/>
              <a:t> </a:t>
            </a:r>
            <a:r>
              <a:rPr lang="pl-PL" sz="2000" b="1" err="1"/>
              <a:t>Principle</a:t>
            </a:r>
            <a:r>
              <a:rPr lang="pl-PL" sz="2000" b="1"/>
              <a:t>(LPP)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99765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750F-F000-4A5A-B197-14A614ED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Jak działa </a:t>
            </a: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RBAC 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Security principal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Security principal for a role assignment">
            <a:extLst>
              <a:ext uri="{FF2B5EF4-FFF2-40B4-BE49-F238E27FC236}">
                <a16:creationId xmlns:a16="http://schemas.microsoft.com/office/drawing/2014/main" id="{3C6B009A-25D4-41F6-A637-9970376B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2048" y="830158"/>
            <a:ext cx="7487900" cy="317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A8450-90EE-407D-A3FC-1AB0325D6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64100" y="4675886"/>
            <a:ext cx="6675627" cy="16050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err="1"/>
              <a:t>Obiekt</a:t>
            </a:r>
            <a:r>
              <a:rPr lang="en-US" sz="1400"/>
              <a:t>, </a:t>
            </a:r>
            <a:r>
              <a:rPr lang="en-US" sz="1400" err="1"/>
              <a:t>który</a:t>
            </a:r>
            <a:r>
              <a:rPr lang="en-US" sz="1400"/>
              <a:t> </a:t>
            </a:r>
            <a:r>
              <a:rPr lang="en-US" sz="1400" err="1"/>
              <a:t>reprezentuje</a:t>
            </a:r>
            <a:r>
              <a:rPr lang="en-US" sz="1400"/>
              <a:t>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err="1"/>
              <a:t>Użytkownika</a:t>
            </a:r>
            <a:endParaRPr lang="en-US" sz="14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err="1"/>
              <a:t>Grupę</a:t>
            </a:r>
            <a:endParaRPr lang="en-US" sz="14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Service </a:t>
            </a:r>
            <a:r>
              <a:rPr lang="en-US" sz="1400" err="1"/>
              <a:t>principala</a:t>
            </a:r>
            <a:endParaRPr lang="en-US" sz="14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Managed identity</a:t>
            </a:r>
          </a:p>
        </p:txBody>
      </p:sp>
    </p:spTree>
    <p:extLst>
      <p:ext uri="{BB962C8B-B14F-4D97-AF65-F5344CB8AC3E}">
        <p14:creationId xmlns:p14="http://schemas.microsoft.com/office/powerpoint/2010/main" val="3055484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750F-F000-4A5A-B197-14A614ED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Jak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działa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RBAC 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pl-PL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 </a:t>
            </a:r>
            <a:r>
              <a:rPr lang="pl-PL" sz="36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definition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C6B009A-25D4-41F6-A637-9970376B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7104" y="830158"/>
            <a:ext cx="5717788" cy="317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A8450-90EE-407D-A3FC-1AB0325D6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64100" y="4675886"/>
            <a:ext cx="6675627" cy="16050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400"/>
              <a:t>Kolekcja uprawnień(rola). Określa operacje, które mogą być wykonane przez </a:t>
            </a:r>
            <a:r>
              <a:rPr lang="pl-PL" sz="1400" b="1" err="1"/>
              <a:t>security</a:t>
            </a:r>
            <a:r>
              <a:rPr lang="pl-PL" sz="1400" b="1"/>
              <a:t> </a:t>
            </a:r>
            <a:r>
              <a:rPr lang="pl-PL" sz="1400" b="1" err="1"/>
              <a:t>principala</a:t>
            </a:r>
            <a:r>
              <a:rPr lang="pl-PL" sz="1400"/>
              <a:t>, któremu dana rola jest nadana.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1543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750F-F000-4A5A-B197-14A614ED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Jak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działa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RBAC 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pl-PL" sz="36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C6B009A-25D4-41F6-A637-9970376B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9959" y="830158"/>
            <a:ext cx="2872077" cy="317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A8450-90EE-407D-A3FC-1AB0325D6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64100" y="4675886"/>
            <a:ext cx="6675627" cy="16050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400"/>
              <a:t>Zestaw zasobów, do których aplikujemy dany zestaw uprawnień. Kiedy rola zostaje zaaplikowana na poziomie rodzica, zostaje ona potem dziedziczona w dół hierarchii.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12657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E038-0297-41F1-988E-4070C78B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80"/>
            <a:ext cx="2798064" cy="23042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Jak działa </a:t>
            </a: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RBAC </a:t>
            </a: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Role assignment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AA279-BD57-4E58-8849-1D7907990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3136392"/>
            <a:ext cx="2770632" cy="30815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err="1"/>
              <a:t>Proces</a:t>
            </a:r>
            <a:r>
              <a:rPr lang="en-US" sz="1800"/>
              <a:t> </a:t>
            </a:r>
            <a:r>
              <a:rPr lang="en-US" sz="1800" err="1"/>
              <a:t>nadawania</a:t>
            </a:r>
            <a:r>
              <a:rPr lang="en-US" sz="1800"/>
              <a:t> </a:t>
            </a:r>
            <a:r>
              <a:rPr lang="en-US" sz="1800" err="1"/>
              <a:t>roli</a:t>
            </a:r>
            <a:r>
              <a:rPr lang="en-US" sz="1800"/>
              <a:t> do </a:t>
            </a:r>
            <a:r>
              <a:rPr lang="en-US" sz="1800" b="1"/>
              <a:t>security </a:t>
            </a:r>
            <a:r>
              <a:rPr lang="en-US" sz="1800" b="1" err="1"/>
              <a:t>principala</a:t>
            </a:r>
            <a:r>
              <a:rPr lang="en-US" sz="1800" b="1"/>
              <a:t> </a:t>
            </a:r>
            <a:r>
              <a:rPr lang="en-US" sz="1800" err="1"/>
              <a:t>na</a:t>
            </a:r>
            <a:r>
              <a:rPr lang="en-US" sz="1800"/>
              <a:t> </a:t>
            </a:r>
            <a:r>
              <a:rPr lang="en-US" sz="1800" err="1"/>
              <a:t>odpowiednim</a:t>
            </a:r>
            <a:r>
              <a:rPr lang="en-US" sz="1800"/>
              <a:t> </a:t>
            </a:r>
            <a:r>
              <a:rPr lang="en-US" sz="1800" err="1"/>
              <a:t>poziomie</a:t>
            </a:r>
            <a:r>
              <a:rPr lang="en-US" sz="1800"/>
              <a:t>(</a:t>
            </a:r>
            <a:r>
              <a:rPr lang="en-US" sz="1800" b="1"/>
              <a:t>scope</a:t>
            </a:r>
            <a:r>
              <a:rPr lang="en-US" sz="1800"/>
              <a:t>). </a:t>
            </a:r>
            <a:r>
              <a:rPr lang="en-US" sz="1800" err="1"/>
              <a:t>Rola</a:t>
            </a:r>
            <a:r>
              <a:rPr lang="en-US" sz="1800"/>
              <a:t> </a:t>
            </a:r>
            <a:r>
              <a:rPr lang="en-US" sz="1800" err="1"/>
              <a:t>nadana</a:t>
            </a:r>
            <a:r>
              <a:rPr lang="en-US" sz="1800"/>
              <a:t> </a:t>
            </a:r>
            <a:r>
              <a:rPr lang="en-US" sz="1800" err="1"/>
              <a:t>może</a:t>
            </a:r>
            <a:r>
              <a:rPr lang="en-US" sz="1800"/>
              <a:t> </a:t>
            </a:r>
            <a:r>
              <a:rPr lang="en-US" sz="1800" err="1"/>
              <a:t>być</a:t>
            </a:r>
            <a:r>
              <a:rPr lang="en-US" sz="1800"/>
              <a:t> </a:t>
            </a:r>
            <a:r>
              <a:rPr lang="en-US" sz="1800" err="1"/>
              <a:t>usunięta</a:t>
            </a:r>
            <a:r>
              <a:rPr lang="en-US" sz="1800"/>
              <a:t>.</a:t>
            </a:r>
          </a:p>
        </p:txBody>
      </p:sp>
      <p:pic>
        <p:nvPicPr>
          <p:cNvPr id="9218" name="Picture 2" descr="Role assignment to control access">
            <a:extLst>
              <a:ext uri="{FF2B5EF4-FFF2-40B4-BE49-F238E27FC236}">
                <a16:creationId xmlns:a16="http://schemas.microsoft.com/office/drawing/2014/main" id="{8AC65F91-5BA0-4D4B-9EB9-A11E217A0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7984" y="1280160"/>
            <a:ext cx="3867912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60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5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Nadawanie ról na różnych poziomach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692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zdjęcie, komputer, ekran, trzymający&#10;&#10;Opis wygenerowany przy bardzo wysokim poziomie pewności">
            <a:extLst>
              <a:ext uri="{FF2B5EF4-FFF2-40B4-BE49-F238E27FC236}">
                <a16:creationId xmlns:a16="http://schemas.microsoft.com/office/drawing/2014/main" id="{3BEBDE70-C05E-41A6-9AE2-3E8F46A3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95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6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err="1">
                <a:solidFill>
                  <a:schemeClr val="tx1"/>
                </a:solidFill>
              </a:rPr>
              <a:t>Twórzenie</a:t>
            </a:r>
            <a:r>
              <a:rPr lang="pl-PL">
                <a:solidFill>
                  <a:schemeClr val="tx1"/>
                </a:solidFill>
              </a:rPr>
              <a:t> własnej roli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8314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2D10A3-4CAC-475A-A85A-A214F6D7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 sz="4100">
                <a:solidFill>
                  <a:schemeClr val="accent1"/>
                </a:solidFill>
              </a:rPr>
              <a:t>Azure Active Directory(</a:t>
            </a:r>
            <a:r>
              <a:rPr lang="pl-PL" sz="4100" b="1">
                <a:solidFill>
                  <a:schemeClr val="accent1"/>
                </a:solidFill>
              </a:rPr>
              <a:t>AAD</a:t>
            </a:r>
            <a:r>
              <a:rPr lang="pl-PL" sz="410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9669BB-CFB1-4D10-B2B7-EE7F39B6C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l-PL" sz="2400" dirty="0"/>
              <a:t>Usługa pozwalająca na uwierzytelnianie oraz zarządzaniem dostępem w kontekście usług takich jak Office 365, Azure, usługi typu </a:t>
            </a:r>
            <a:r>
              <a:rPr lang="pl-PL" sz="2400" b="1" dirty="0"/>
              <a:t>SaaS</a:t>
            </a:r>
            <a:r>
              <a:rPr lang="pl-PL" sz="2400" dirty="0"/>
              <a:t>.</a:t>
            </a:r>
          </a:p>
          <a:p>
            <a:r>
              <a:rPr lang="pl-PL" sz="2400" dirty="0"/>
              <a:t>Usługa pozwalająca na integrację aplikacji chmurowych oraz intranetowych w kontekście kontroli tożsamości, uwierzytelniania oraz dostępu</a:t>
            </a:r>
          </a:p>
          <a:p>
            <a:r>
              <a:rPr lang="pl-PL" sz="2400" b="1" dirty="0"/>
              <a:t>AAD != Active Directory</a:t>
            </a:r>
          </a:p>
        </p:txBody>
      </p:sp>
    </p:spTree>
    <p:extLst>
      <p:ext uri="{BB962C8B-B14F-4D97-AF65-F5344CB8AC3E}">
        <p14:creationId xmlns:p14="http://schemas.microsoft.com/office/powerpoint/2010/main" val="219643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7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err="1">
                <a:solidFill>
                  <a:schemeClr val="tx1"/>
                </a:solidFill>
              </a:rPr>
              <a:t>Twórzenie</a:t>
            </a:r>
            <a:r>
              <a:rPr lang="pl-PL">
                <a:solidFill>
                  <a:schemeClr val="tx1"/>
                </a:solidFill>
              </a:rPr>
              <a:t> grupy i zarządzanie dostępem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54552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8F8D9F-3AC2-482E-AD3F-AAF2FC16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Managed Identity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FC4F1E7E-8B56-482D-8783-0E78BC07D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pl-PL" sz="2400"/>
              <a:t>Dawniej nazywane Managed Service Identity(</a:t>
            </a:r>
            <a:r>
              <a:rPr lang="pl-PL" sz="2400" b="1"/>
              <a:t>MSI</a:t>
            </a:r>
            <a:r>
              <a:rPr lang="pl-PL" sz="2400"/>
              <a:t>)</a:t>
            </a:r>
          </a:p>
          <a:p>
            <a:r>
              <a:rPr lang="pl-PL" sz="2400"/>
              <a:t>Usługa pozwalająca na automatyczne zarządzanie tożsamościami nadawanymi aplikacjom w Azure</a:t>
            </a:r>
          </a:p>
          <a:p>
            <a:r>
              <a:rPr lang="pl-PL" sz="2400"/>
              <a:t>Usługa jest darmowa</a:t>
            </a:r>
          </a:p>
        </p:txBody>
      </p:sp>
    </p:spTree>
    <p:extLst>
      <p:ext uri="{BB962C8B-B14F-4D97-AF65-F5344CB8AC3E}">
        <p14:creationId xmlns:p14="http://schemas.microsoft.com/office/powerpoint/2010/main" val="907208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46A0C-C118-42A1-915D-677CDDEB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Dwa typy </a:t>
            </a:r>
            <a:r>
              <a:rPr lang="pl-PL" err="1"/>
              <a:t>Managed</a:t>
            </a:r>
            <a:r>
              <a:rPr lang="pl-PL"/>
              <a:t> Identity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41CE2-7D15-475A-ACD4-34166EFD4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System-</a:t>
            </a:r>
            <a:r>
              <a:rPr lang="pl-PL" err="1"/>
              <a:t>assigned</a:t>
            </a:r>
            <a:endParaRPr lang="pl-P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1A749-CC5F-4E6F-BCF6-37F8A5EB84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pl-PL"/>
              <a:t>Włączana bezpośrednio na usłudze Azure</a:t>
            </a:r>
          </a:p>
          <a:p>
            <a:r>
              <a:rPr lang="pl-PL"/>
              <a:t>Połączona z cyklem życia danej aplikacji</a:t>
            </a:r>
          </a:p>
          <a:p>
            <a:r>
              <a:rPr lang="pl-PL"/>
              <a:t>Używana zwykle dla procesów, które są skupione na pojedynczym zasobie Azure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DF62D-0BC2-4B86-81AF-95B49CA25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/>
              <a:t>User-</a:t>
            </a:r>
            <a:r>
              <a:rPr lang="pl-PL" err="1"/>
              <a:t>assigned</a:t>
            </a:r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26AEE-042A-46BD-9027-FED259210E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pl-PL"/>
              <a:t>Tworzona jako oddzielny zasób</a:t>
            </a:r>
          </a:p>
          <a:p>
            <a:r>
              <a:rPr lang="pl-PL"/>
              <a:t>Może być przyporządkowana do jednego bądź kilku zasobów Azure</a:t>
            </a:r>
          </a:p>
          <a:p>
            <a:r>
              <a:rPr lang="pl-PL"/>
              <a:t>Cykl życia jest niezależny od połączonych zasobów</a:t>
            </a:r>
          </a:p>
          <a:p>
            <a:r>
              <a:rPr lang="pl-PL"/>
              <a:t>Używana w przypadku nieustannie odtwarzanych zasobów albo zasobów, które chcą dzielić uprawnienia</a:t>
            </a:r>
          </a:p>
        </p:txBody>
      </p:sp>
    </p:spTree>
    <p:extLst>
      <p:ext uri="{BB962C8B-B14F-4D97-AF65-F5344CB8AC3E}">
        <p14:creationId xmlns:p14="http://schemas.microsoft.com/office/powerpoint/2010/main" val="3666790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2249F9-D784-4A18-BFA6-1F4DC28B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err="1"/>
              <a:t>Jak</a:t>
            </a:r>
            <a:r>
              <a:rPr lang="en-US" sz="4600"/>
              <a:t> </a:t>
            </a:r>
            <a:r>
              <a:rPr lang="pl-PL" sz="4600"/>
              <a:t>działa </a:t>
            </a:r>
            <a:r>
              <a:rPr lang="pl-PL" sz="4600" err="1"/>
              <a:t>Managed</a:t>
            </a:r>
            <a:r>
              <a:rPr lang="pl-PL" sz="4600"/>
              <a:t> Identity?</a:t>
            </a:r>
            <a:endParaRPr lang="en-US" sz="46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Managed service identities and Azure VMs">
            <a:extLst>
              <a:ext uri="{FF2B5EF4-FFF2-40B4-BE49-F238E27FC236}">
                <a16:creationId xmlns:a16="http://schemas.microsoft.com/office/drawing/2014/main" id="{A67249CC-0BF5-481A-8955-22DDBB94C5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r="-1" b="-1"/>
          <a:stretch/>
        </p:blipFill>
        <p:spPr bwMode="auto">
          <a:xfrm>
            <a:off x="5441735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69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8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Tworzenie </a:t>
            </a:r>
            <a:r>
              <a:rPr lang="pl-PL" err="1">
                <a:solidFill>
                  <a:schemeClr val="tx1"/>
                </a:solidFill>
              </a:rPr>
              <a:t>Managed</a:t>
            </a:r>
            <a:r>
              <a:rPr lang="pl-PL">
                <a:solidFill>
                  <a:schemeClr val="tx1"/>
                </a:solidFill>
              </a:rPr>
              <a:t> Identity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282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9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Pobieranie </a:t>
            </a:r>
            <a:r>
              <a:rPr lang="pl-PL" err="1">
                <a:solidFill>
                  <a:schemeClr val="tx1"/>
                </a:solidFill>
              </a:rPr>
              <a:t>tokena</a:t>
            </a:r>
            <a:r>
              <a:rPr lang="pl-PL">
                <a:solidFill>
                  <a:schemeClr val="tx1"/>
                </a:solidFill>
              </a:rPr>
              <a:t> dla </a:t>
            </a:r>
            <a:r>
              <a:rPr lang="pl-PL" err="1">
                <a:solidFill>
                  <a:schemeClr val="tx1"/>
                </a:solidFill>
              </a:rPr>
              <a:t>Managed</a:t>
            </a:r>
            <a:r>
              <a:rPr lang="pl-PL">
                <a:solidFill>
                  <a:schemeClr val="tx1"/>
                </a:solidFill>
              </a:rPr>
              <a:t> Identity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9213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CF1B4D-86D1-49AA-AB7D-14059762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/>
              <a:t>Azure B2C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Infographic of Azure AD B2C identity providers and downstream applications">
            <a:extLst>
              <a:ext uri="{FF2B5EF4-FFF2-40B4-BE49-F238E27FC236}">
                <a16:creationId xmlns:a16="http://schemas.microsoft.com/office/drawing/2014/main" id="{0879902F-6F74-4738-A783-F8F3EF9732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47"/>
          <a:stretch/>
        </p:blipFill>
        <p:spPr bwMode="auto">
          <a:xfrm>
            <a:off x="2170029" y="804672"/>
            <a:ext cx="7851943" cy="3554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206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9" name="Rectangle 115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35006" y="604568"/>
            <a:ext cx="4654297" cy="557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CF1B4D-86D1-49AA-AB7D-14059762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31" y="985419"/>
            <a:ext cx="3785030" cy="294738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Azure B2C - Branding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879902F-6F74-4738-A783-F8F3EF973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3089"/>
          <a:stretch/>
        </p:blipFill>
        <p:spPr bwMode="auto">
          <a:xfrm>
            <a:off x="5406501" y="633932"/>
            <a:ext cx="6350493" cy="551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5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2" descr="Obraz zawierający trawa, budynek, droga, samochód&#10;&#10;Opis wygenerowany przy bardzo wysokim poziomie pewności">
            <a:extLst>
              <a:ext uri="{FF2B5EF4-FFF2-40B4-BE49-F238E27FC236}">
                <a16:creationId xmlns:a16="http://schemas.microsoft.com/office/drawing/2014/main" id="{E1FF50EF-CCF0-4656-9C66-A0E0975AD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D9D33CE4-9614-4D82-8E30-8BCFEB81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200"/>
              <a:t>Europe North(Dublin, Irlandia)</a:t>
            </a:r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001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CF1B4D-86D1-49AA-AB7D-14059762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/>
              <a:t>Azure B2C</a:t>
            </a:r>
            <a:r>
              <a:rPr lang="pl-PL" sz="4100"/>
              <a:t> – Single </a:t>
            </a:r>
            <a:r>
              <a:rPr lang="pl-PL" sz="4100" err="1"/>
              <a:t>sign</a:t>
            </a:r>
            <a:r>
              <a:rPr lang="pl-PL" sz="4100"/>
              <a:t>-on</a:t>
            </a:r>
            <a:endParaRPr lang="en-US" sz="41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879902F-6F74-4738-A783-F8F3EF9732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53076" y="804672"/>
            <a:ext cx="5885848" cy="3554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53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CF1B4D-86D1-49AA-AB7D-14059762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/>
              <a:t>Azure B2C</a:t>
            </a:r>
            <a:r>
              <a:rPr lang="pl-PL" sz="4100"/>
              <a:t> – Integracja z zewnętrznymi systemami</a:t>
            </a:r>
            <a:endParaRPr lang="en-US" sz="41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879902F-6F74-4738-A783-F8F3EF9732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4895" y="1367543"/>
            <a:ext cx="7522208" cy="239927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696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CF1B4D-86D1-49AA-AB7D-14059762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/>
              <a:t>Azure B2C</a:t>
            </a:r>
            <a:r>
              <a:rPr lang="pl-PL" sz="4100"/>
              <a:t> – Progresywne profilowanie</a:t>
            </a:r>
            <a:endParaRPr lang="en-US" sz="41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879902F-6F74-4738-A783-F8F3EF9732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96579" y="770189"/>
            <a:ext cx="6798840" cy="36209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553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CF1B4D-86D1-49AA-AB7D-14059762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/>
              <a:t>Azure B2C</a:t>
            </a:r>
            <a:r>
              <a:rPr lang="pl-PL" sz="4100"/>
              <a:t> – Dodatkowa weryfikacja</a:t>
            </a:r>
            <a:endParaRPr lang="en-US" sz="41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879902F-6F74-4738-A783-F8F3EF9732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96579" y="1072860"/>
            <a:ext cx="6798840" cy="30155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15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10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err="1">
                <a:solidFill>
                  <a:schemeClr val="tx1"/>
                </a:solidFill>
              </a:rPr>
              <a:t>WoodGrove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Groceries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25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E14728-B431-436F-80F8-EDFBB94E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Przechowywanie danych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E3AF80-9652-4B3C-9F48-068B02C0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Bazy danych, replikacja, backup, bezpieczeństwo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9168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D7D2EF-04AA-45A6-8B30-F0D44E802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Azure Storage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E026516-DC19-4787-83CA-0B0F5E3C4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82710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0717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EBDE7-0570-4CEA-9CDF-4EE334C2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pl-PL"/>
              <a:t>Azure </a:t>
            </a:r>
            <a:r>
              <a:rPr lang="pl-PL" err="1"/>
              <a:t>Blob</a:t>
            </a:r>
            <a:r>
              <a:rPr lang="pl-PL"/>
              <a:t>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7FB24-A9AE-443B-86F7-967287A95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100">
                <a:solidFill>
                  <a:schemeClr val="bg1"/>
                </a:solidFill>
              </a:rPr>
              <a:t>Usługa przeznaczona do przechowywania dużej ilości nieustrukturyzowanych danych takich jak:</a:t>
            </a:r>
          </a:p>
          <a:p>
            <a:r>
              <a:rPr lang="pl-PL" sz="2100">
                <a:solidFill>
                  <a:schemeClr val="bg1"/>
                </a:solidFill>
              </a:rPr>
              <a:t>Obrazy</a:t>
            </a:r>
          </a:p>
          <a:p>
            <a:r>
              <a:rPr lang="pl-PL" sz="2100">
                <a:solidFill>
                  <a:schemeClr val="bg1"/>
                </a:solidFill>
              </a:rPr>
              <a:t>Dokumenty</a:t>
            </a:r>
          </a:p>
          <a:p>
            <a:r>
              <a:rPr lang="pl-PL" sz="2100">
                <a:solidFill>
                  <a:schemeClr val="bg1"/>
                </a:solidFill>
              </a:rPr>
              <a:t>Video</a:t>
            </a:r>
          </a:p>
          <a:p>
            <a:r>
              <a:rPr lang="pl-PL" sz="2100">
                <a:solidFill>
                  <a:schemeClr val="bg1"/>
                </a:solidFill>
              </a:rPr>
              <a:t>Audio</a:t>
            </a:r>
          </a:p>
          <a:p>
            <a:r>
              <a:rPr lang="pl-PL" sz="2100">
                <a:solidFill>
                  <a:schemeClr val="bg1"/>
                </a:solidFill>
              </a:rPr>
              <a:t>Logi</a:t>
            </a:r>
          </a:p>
          <a:p>
            <a:r>
              <a:rPr lang="pl-PL" sz="2100">
                <a:solidFill>
                  <a:schemeClr val="bg1"/>
                </a:solidFill>
              </a:rPr>
              <a:t>Backupy</a:t>
            </a:r>
          </a:p>
          <a:p>
            <a:r>
              <a:rPr lang="pl-PL" sz="210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78133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CF41-F7AE-44B3-A60A-93C10252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Azure Blob Storage - struktura</a:t>
            </a:r>
          </a:p>
        </p:txBody>
      </p:sp>
      <p:pic>
        <p:nvPicPr>
          <p:cNvPr id="14338" name="Picture 2" descr="relationship between Account Blob and Container resource">
            <a:extLst>
              <a:ext uri="{FF2B5EF4-FFF2-40B4-BE49-F238E27FC236}">
                <a16:creationId xmlns:a16="http://schemas.microsoft.com/office/drawing/2014/main" id="{72DD529F-9AF0-4060-9CB5-C515EF6BE9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230" y="2358932"/>
            <a:ext cx="5535539" cy="280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7561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CC5B-5F75-4414-A7C7-E273720B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Azure </a:t>
            </a:r>
            <a:r>
              <a:rPr lang="pl-PL" err="1"/>
              <a:t>Blob</a:t>
            </a:r>
            <a:r>
              <a:rPr lang="pl-PL"/>
              <a:t> Storage – Access </a:t>
            </a:r>
            <a:r>
              <a:rPr lang="pl-PL" err="1"/>
              <a:t>tiers</a:t>
            </a:r>
            <a:endParaRPr lang="pl-PL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E5261B-B440-40C0-A4D4-F8C0D247C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21456"/>
              </p:ext>
            </p:extLst>
          </p:nvPr>
        </p:nvGraphicFramePr>
        <p:xfrm>
          <a:off x="838203" y="2045433"/>
          <a:ext cx="10515597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89264019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513553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301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err="1"/>
                        <a:t>Cool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Archive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3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Zoptymalizowany do przechowywania danych, na których często pracujemy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Zoptymalizowany dla danych przechowywanych co najmniej 30 dni i rzadko używanych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Zoptymalizowany do archiwizacji danych(co najmniej 180 dni).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19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Może być ustawiony na poziomie konta.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Może być ustawiony na poziomie konta.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/>
                        <a:t>Nie może być ustawiony na poziomie konta.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21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Może być ustawiony na poziomie </a:t>
                      </a:r>
                      <a:r>
                        <a:rPr lang="pl-PL" err="1"/>
                        <a:t>bloba</a:t>
                      </a:r>
                      <a:r>
                        <a:rPr lang="pl-PL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Może być ustawiony na poziomie </a:t>
                      </a:r>
                      <a:r>
                        <a:rPr lang="pl-PL" err="1"/>
                        <a:t>bloba</a:t>
                      </a:r>
                      <a:r>
                        <a:rPr lang="pl-PL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Może być ustawiony na poziomie </a:t>
                      </a:r>
                      <a:r>
                        <a:rPr lang="pl-PL" err="1"/>
                        <a:t>bloba</a:t>
                      </a:r>
                      <a:r>
                        <a:rPr lang="pl-PL"/>
                        <a:t>.</a:t>
                      </a:r>
                    </a:p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03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1"/>
                        <a:t>Oferuje niższe SLA niż np. Hot.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6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/>
                        <a:t>Wymaga tzw. „</a:t>
                      </a:r>
                      <a:r>
                        <a:rPr lang="pl-PL" b="1" err="1"/>
                        <a:t>rehydracji</a:t>
                      </a:r>
                      <a:r>
                        <a:rPr lang="pl-PL" b="1"/>
                        <a:t>” danych aby uzyskać do nich dostęp.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76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02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2" descr="Obraz zawierający trawa, budynek, droga, samochód&#10;&#10;Opis wygenerowany przy bardzo wysokim poziomie pewności">
            <a:extLst>
              <a:ext uri="{FF2B5EF4-FFF2-40B4-BE49-F238E27FC236}">
                <a16:creationId xmlns:a16="http://schemas.microsoft.com/office/drawing/2014/main" id="{E1FF50EF-CCF0-4656-9C66-A0E0975AD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D9D33CE4-9614-4D82-8E30-8BCFEB81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200"/>
              <a:t>PUE = 1.15 - 1.2</a:t>
            </a:r>
            <a:br>
              <a:rPr lang="en-US" sz="2200"/>
            </a:br>
            <a:r>
              <a:rPr lang="en-US" sz="1400">
                <a:ea typeface="+mj-lt"/>
                <a:cs typeface="+mj-lt"/>
              </a:rPr>
              <a:t>Power Usage Effectiveness = Total Facility Power/IT Equipment energy  used to measure total power consumption of data center)</a:t>
            </a:r>
            <a:endParaRPr lang="pl-PL" sz="140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1974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11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Tworzenie </a:t>
            </a:r>
            <a:r>
              <a:rPr lang="pl-PL" err="1">
                <a:solidFill>
                  <a:schemeClr val="tx1"/>
                </a:solidFill>
              </a:rPr>
              <a:t>Blob</a:t>
            </a:r>
            <a:r>
              <a:rPr lang="pl-PL">
                <a:solidFill>
                  <a:schemeClr val="tx1"/>
                </a:solidFill>
              </a:rPr>
              <a:t> Storage z różnymi ustawieniami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9945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C3527-4B52-419C-B703-1A034FEF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Azure Table Storage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7B1BC1-441B-4277-B1BE-E986CBFD1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78561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1545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F0A6-8A8C-4106-8DB1-5BBEF1F7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Azure </a:t>
            </a:r>
            <a:r>
              <a:rPr lang="pl-PL" err="1"/>
              <a:t>Table</a:t>
            </a:r>
            <a:r>
              <a:rPr lang="pl-PL"/>
              <a:t> Storage - koncept</a:t>
            </a:r>
          </a:p>
        </p:txBody>
      </p:sp>
      <p:pic>
        <p:nvPicPr>
          <p:cNvPr id="20482" name="Picture 2" descr="Tables storage component diagram">
            <a:extLst>
              <a:ext uri="{FF2B5EF4-FFF2-40B4-BE49-F238E27FC236}">
                <a16:creationId xmlns:a16="http://schemas.microsoft.com/office/drawing/2014/main" id="{B832CE4A-5B21-4F27-BEEB-1FE2D564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189" y="1907230"/>
            <a:ext cx="7091622" cy="37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146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7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13" name="Rectangle 7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17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94F77-6E8E-4651-B315-DA885FB9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Table Storage - wzorce</a:t>
            </a:r>
          </a:p>
        </p:txBody>
      </p:sp>
      <p:pic>
        <p:nvPicPr>
          <p:cNvPr id="21508" name="Picture 4" descr="to look up related data">
            <a:extLst>
              <a:ext uri="{FF2B5EF4-FFF2-40B4-BE49-F238E27FC236}">
                <a16:creationId xmlns:a16="http://schemas.microsoft.com/office/drawing/2014/main" id="{3ED26CAC-6660-4087-B65C-47CA84D14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0174" y="961812"/>
            <a:ext cx="6945051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9827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12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Praca z Azure </a:t>
            </a:r>
            <a:r>
              <a:rPr lang="pl-PL" err="1">
                <a:solidFill>
                  <a:schemeClr val="tx1"/>
                </a:solidFill>
              </a:rPr>
              <a:t>Table</a:t>
            </a:r>
            <a:r>
              <a:rPr lang="pl-PL">
                <a:solidFill>
                  <a:schemeClr val="tx1"/>
                </a:solidFill>
              </a:rPr>
              <a:t> Storage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7053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EEAFA9-06FD-403C-9AB6-BAC7FBC77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Azure Queue Storage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654AD5A-1D6F-426C-B1DF-EF26FB383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1778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08095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7D3B-F904-4DFA-9DAE-E69F5889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Azure Storage Queue - koncept</a:t>
            </a:r>
          </a:p>
        </p:txBody>
      </p:sp>
      <p:pic>
        <p:nvPicPr>
          <p:cNvPr id="22530" name="Picture 2" descr="Queue Concepts">
            <a:extLst>
              <a:ext uri="{FF2B5EF4-FFF2-40B4-BE49-F238E27FC236}">
                <a16:creationId xmlns:a16="http://schemas.microsoft.com/office/drawing/2014/main" id="{256103ED-E09E-454F-B009-56FC203B3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175" y="2425565"/>
            <a:ext cx="7145649" cy="27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2996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E2EE-E2B8-4A53-8D5D-2FCD3778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Azure Storage Queue - skalowalność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D069A22-59D0-4E7A-A6E7-48EA6FA1E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810886"/>
              </p:ext>
            </p:extLst>
          </p:nvPr>
        </p:nvGraphicFramePr>
        <p:xfrm>
          <a:off x="838200" y="2181860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2748942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3618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947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size of a single queue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500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1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size of a message in a queue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64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17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number of stored access policies per queue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5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request rate per storage account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20,000 messages per second, which assumes a 1-KiB message size</a:t>
                      </a:r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02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throughput for a single queue (1-KiB messages)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 to 2,000 messages per second</a:t>
                      </a:r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2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035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13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Praca z Azure Queue Storage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18358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2876E1-D56F-4CFE-848F-3F85CE68E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/>
              <a:t>Backup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83CC97-948F-422E-8BAC-617DE009A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400" b="1"/>
              <a:t>Nie masz backupu tak długo jak go nie zweryfikujesz.</a:t>
            </a:r>
          </a:p>
        </p:txBody>
      </p:sp>
    </p:spTree>
    <p:extLst>
      <p:ext uri="{BB962C8B-B14F-4D97-AF65-F5344CB8AC3E}">
        <p14:creationId xmlns:p14="http://schemas.microsoft.com/office/powerpoint/2010/main" val="2027386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2" descr="Obraz zawierający trawa, budynek, droga, samochód&#10;&#10;Opis wygenerowany przy bardzo wysokim poziomie pewności">
            <a:extLst>
              <a:ext uri="{FF2B5EF4-FFF2-40B4-BE49-F238E27FC236}">
                <a16:creationId xmlns:a16="http://schemas.microsoft.com/office/drawing/2014/main" id="{E1FF50EF-CCF0-4656-9C66-A0E0975AD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D9D33CE4-9614-4D82-8E30-8BCFEB81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200" err="1"/>
              <a:t>Typowe</a:t>
            </a:r>
            <a:r>
              <a:rPr lang="en-US" sz="2200"/>
              <a:t> centrum </a:t>
            </a:r>
            <a:r>
              <a:rPr lang="en-US" sz="2200" err="1"/>
              <a:t>danych</a:t>
            </a:r>
            <a:r>
              <a:rPr lang="en-US" sz="2200"/>
              <a:t> ma PUE ~= 2</a:t>
            </a:r>
            <a:endParaRPr lang="pl-PL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2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90C61-F1C2-4A2A-B945-1FFCCDE5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pl-PL" err="1">
                <a:solidFill>
                  <a:srgbClr val="FFFFFF"/>
                </a:solidFill>
              </a:rPr>
              <a:t>Disaster</a:t>
            </a:r>
            <a:r>
              <a:rPr lang="pl-PL">
                <a:solidFill>
                  <a:srgbClr val="FFFFFF"/>
                </a:solidFill>
              </a:rPr>
              <a:t> </a:t>
            </a:r>
            <a:r>
              <a:rPr lang="pl-PL" err="1">
                <a:solidFill>
                  <a:srgbClr val="FFFFFF"/>
                </a:solidFill>
              </a:rPr>
              <a:t>Recovery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D1F8EF-EAF4-4671-AFC6-B9980F0646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99052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78887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14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err="1">
                <a:solidFill>
                  <a:schemeClr val="tx1"/>
                </a:solidFill>
              </a:rPr>
              <a:t>Disaster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recovery</a:t>
            </a:r>
            <a:r>
              <a:rPr lang="pl-PL">
                <a:solidFill>
                  <a:schemeClr val="tx1"/>
                </a:solidFill>
              </a:rPr>
              <a:t> a Azure Storage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8661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EAA2E-C695-4746-BBF4-32EB8CCD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Failover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55357E0-5430-4C3A-9EFB-F8D9154F0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39781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28503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BB611-5BF5-447B-AC6A-9FD79594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Implikacje w przypadku failover</a:t>
            </a:r>
          </a:p>
        </p:txBody>
      </p:sp>
      <p:pic>
        <p:nvPicPr>
          <p:cNvPr id="23554" name="Picture 2" descr="Clients write data to the storage account in the primary region">
            <a:extLst>
              <a:ext uri="{FF2B5EF4-FFF2-40B4-BE49-F238E27FC236}">
                <a16:creationId xmlns:a16="http://schemas.microsoft.com/office/drawing/2014/main" id="{342A9312-110E-42E1-8378-DDC37C161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513448"/>
            <a:ext cx="7188199" cy="382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28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BB611-5BF5-447B-AC6A-9FD79594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Implikacje w przypadku failover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42A9312-110E-42E1-8378-DDC37C161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8821" y="1513448"/>
            <a:ext cx="7047756" cy="382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095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BB611-5BF5-447B-AC6A-9FD79594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Implikacje w przypadku failover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42A9312-110E-42E1-8378-DDC37C161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5820" y="1513448"/>
            <a:ext cx="6873757" cy="382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4177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4A46990-F1E4-45D8-96A1-A8643C62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Ćwiczenie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pl-PL" sz="7200">
                <a:solidFill>
                  <a:schemeClr val="bg1"/>
                </a:solidFill>
              </a:rPr>
              <a:t>15</a:t>
            </a:r>
            <a:endParaRPr lang="pl-PL">
              <a:ea typeface="+mj-ea"/>
              <a:cs typeface="+mj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2B9473-EF8E-4562-A4FD-5450A30DA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err="1">
                <a:solidFill>
                  <a:schemeClr val="tx1"/>
                </a:solidFill>
              </a:rPr>
              <a:t>Failover</a:t>
            </a:r>
            <a:r>
              <a:rPr lang="pl-PL">
                <a:solidFill>
                  <a:schemeClr val="tx1"/>
                </a:solidFill>
              </a:rPr>
              <a:t> w Azure Storage</a:t>
            </a:r>
            <a:endParaRPr lang="en-US" kern="12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36508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C8FAA4-1993-47B2-8B67-4053B0F7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>
                <a:solidFill>
                  <a:schemeClr val="accent1"/>
                </a:solidFill>
              </a:rPr>
              <a:t>Inne usługi bazodanowe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58C274-AFE1-4C07-910D-EC564675C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l-PL" sz="2400" b="1"/>
              <a:t>Azure Cosmos DB </a:t>
            </a:r>
            <a:r>
              <a:rPr lang="pl-PL" sz="2400"/>
              <a:t>– nierelacyjna, bezserwerowa, dokumentowa baza danych oferująca SLA na poziomie opóźnień w komunikacji.</a:t>
            </a:r>
          </a:p>
          <a:p>
            <a:r>
              <a:rPr lang="pl-PL" sz="2400" b="1"/>
              <a:t>Azure SQL </a:t>
            </a:r>
            <a:r>
              <a:rPr lang="pl-PL" sz="2400"/>
              <a:t>– relacyjna baza, odpowiednik Microsoft SQL Server oferujący kilka modeli pracy z usługą(SQL Database, Managed Instance, Virtual Machine).</a:t>
            </a:r>
          </a:p>
          <a:p>
            <a:r>
              <a:rPr lang="pl-PL" sz="2400" b="1"/>
              <a:t>Azure Data Lake Storage</a:t>
            </a:r>
            <a:r>
              <a:rPr lang="pl-PL" sz="2400"/>
              <a:t> – usługa bazodanowa typu </a:t>
            </a:r>
            <a:r>
              <a:rPr lang="pl-PL" sz="2400" i="1"/>
              <a:t>data lake </a:t>
            </a:r>
            <a:r>
              <a:rPr lang="pl-PL" sz="2400"/>
              <a:t>przeznaczona do przechowywania nielimitowanej ilości nieustrukturyzowanych danych</a:t>
            </a:r>
          </a:p>
        </p:txBody>
      </p:sp>
    </p:spTree>
    <p:extLst>
      <p:ext uri="{BB962C8B-B14F-4D97-AF65-F5344CB8AC3E}">
        <p14:creationId xmlns:p14="http://schemas.microsoft.com/office/powerpoint/2010/main" val="29383219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59BCD-F587-41F9-850A-173092CC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Azure Cosmos DB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Azure Cosmos DB is Microsoft's globally distributed database service with elastic scale-out, guaranteed low latency, five consistency models, and comprehensive guaranteed SLAs">
            <a:extLst>
              <a:ext uri="{FF2B5EF4-FFF2-40B4-BE49-F238E27FC236}">
                <a16:creationId xmlns:a16="http://schemas.microsoft.com/office/drawing/2014/main" id="{D771B942-308A-4FF8-8FC9-F91FF8A160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5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273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FB905-7831-4945-ACC8-AA649D34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Azure SQL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Cloud SQL Server options: SQL server on IaaS, or SaaS SQL database in the cloud.">
            <a:extLst>
              <a:ext uri="{FF2B5EF4-FFF2-40B4-BE49-F238E27FC236}">
                <a16:creationId xmlns:a16="http://schemas.microsoft.com/office/drawing/2014/main" id="{4626B8BE-A74A-492A-9A33-F52D041AE4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" b="3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2830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3274</TotalTime>
  <Words>5312</Words>
  <Application>Microsoft Office PowerPoint</Application>
  <PresentationFormat>Widescreen</PresentationFormat>
  <Paragraphs>840</Paragraphs>
  <Slides>223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223</vt:i4>
      </vt:variant>
    </vt:vector>
  </HeadingPairs>
  <TitlesOfParts>
    <vt:vector size="227" baseType="lpstr">
      <vt:lpstr>Arial</vt:lpstr>
      <vt:lpstr>Calibri</vt:lpstr>
      <vt:lpstr>Calibri Light</vt:lpstr>
      <vt:lpstr>Motyw pakietu Office</vt:lpstr>
      <vt:lpstr>Wprowadzenie do Azure</vt:lpstr>
      <vt:lpstr>O mnie</vt:lpstr>
      <vt:lpstr>O szkoleniu</vt:lpstr>
      <vt:lpstr>Agenda</vt:lpstr>
      <vt:lpstr>Infrastruktura chmurowa</vt:lpstr>
      <vt:lpstr>PowerPoint Presentation</vt:lpstr>
      <vt:lpstr>Europe North(Dublin, Irlandia)</vt:lpstr>
      <vt:lpstr>PUE = 1.15 - 1.2 Power Usage Effectiveness = Total Facility Power/IT Equipment energy  used to measure total power consumption of data center)</vt:lpstr>
      <vt:lpstr>Typowe centrum danych ma PUE ~= 2</vt:lpstr>
      <vt:lpstr>Zasilanie w 100% z energii odnawialnej!</vt:lpstr>
      <vt:lpstr>Czym jest region?</vt:lpstr>
      <vt:lpstr>Czy jest Availability Zone(AZ)?</vt:lpstr>
      <vt:lpstr>Czy jest Availability Zone(AZ)?</vt:lpstr>
      <vt:lpstr>Do czego służą AZ?</vt:lpstr>
      <vt:lpstr>Z czego składa się AZ?</vt:lpstr>
      <vt:lpstr>Update Domain(UD)</vt:lpstr>
      <vt:lpstr>Fault Domain(FD)</vt:lpstr>
      <vt:lpstr>Ćwiczenie 1</vt:lpstr>
      <vt:lpstr>PowerPoint Presentation</vt:lpstr>
      <vt:lpstr>Replikacja</vt:lpstr>
      <vt:lpstr>Typy replikacji</vt:lpstr>
      <vt:lpstr>Usługi z replikacją</vt:lpstr>
      <vt:lpstr>Typy replikacji Azure Storage</vt:lpstr>
      <vt:lpstr>Replikacja LRS</vt:lpstr>
      <vt:lpstr>Replikacja ZRS</vt:lpstr>
      <vt:lpstr>Replikacja GRS</vt:lpstr>
      <vt:lpstr>Replikacja  RA-GRS</vt:lpstr>
      <vt:lpstr>Ćwiczenie 2</vt:lpstr>
      <vt:lpstr>Modele chmury</vt:lpstr>
      <vt:lpstr>On-premises</vt:lpstr>
      <vt:lpstr>Chmura prywatna</vt:lpstr>
      <vt:lpstr>Chmura hybrydowa</vt:lpstr>
      <vt:lpstr>Chmura publiczna</vt:lpstr>
      <vt:lpstr>Total Cost of Ownership(TCO)</vt:lpstr>
      <vt:lpstr>Service Level Agreement(SLA)</vt:lpstr>
      <vt:lpstr>Przykłady SLA</vt:lpstr>
      <vt:lpstr>SLA a architektura</vt:lpstr>
      <vt:lpstr>PowerPoint Presentation</vt:lpstr>
      <vt:lpstr>99.989900 %</vt:lpstr>
      <vt:lpstr>PowerPoint Presentation</vt:lpstr>
      <vt:lpstr>Ćwiczenie 3</vt:lpstr>
      <vt:lpstr>Dedykowane połaczenia sieciowe</vt:lpstr>
      <vt:lpstr>ExpressRoute</vt:lpstr>
      <vt:lpstr>ExpressRoute</vt:lpstr>
      <vt:lpstr>VPN Gateway</vt:lpstr>
      <vt:lpstr>Topologie połaczeń – Site-to-Site</vt:lpstr>
      <vt:lpstr>Topologie połaczeń – Multi-Site</vt:lpstr>
      <vt:lpstr>Topologie połaczeń – Point-to-Site</vt:lpstr>
      <vt:lpstr>Topologie połaczeń – VNet-to-VNet</vt:lpstr>
      <vt:lpstr>Ćwiczenie 4</vt:lpstr>
      <vt:lpstr>Tożsamość w chmurze</vt:lpstr>
      <vt:lpstr>Uwierzytelnianie vs autoryzacja</vt:lpstr>
      <vt:lpstr>Role-Based Access Control(RBAC)</vt:lpstr>
      <vt:lpstr>RBAC – planowanie dostępu</vt:lpstr>
      <vt:lpstr>Jak działa RBAC – Security principal</vt:lpstr>
      <vt:lpstr>Jak działa RBAC – Role definition</vt:lpstr>
      <vt:lpstr>Jak działa RBAC – Scope</vt:lpstr>
      <vt:lpstr>Jak działa RBAC – Role assignment</vt:lpstr>
      <vt:lpstr>Ćwiczenie 5</vt:lpstr>
      <vt:lpstr>Ćwiczenie 6</vt:lpstr>
      <vt:lpstr>Azure Active Directory(AAD)</vt:lpstr>
      <vt:lpstr>Ćwiczenie 7</vt:lpstr>
      <vt:lpstr>Managed Identity</vt:lpstr>
      <vt:lpstr>Dwa typy Managed Identity</vt:lpstr>
      <vt:lpstr>Jak działa Managed Identity?</vt:lpstr>
      <vt:lpstr>Ćwiczenie 8</vt:lpstr>
      <vt:lpstr>Ćwiczenie 9</vt:lpstr>
      <vt:lpstr>Azure B2C</vt:lpstr>
      <vt:lpstr>Azure B2C - Branding</vt:lpstr>
      <vt:lpstr>Azure B2C – Single sign-on</vt:lpstr>
      <vt:lpstr>Azure B2C – Integracja z zewnętrznymi systemami</vt:lpstr>
      <vt:lpstr>Azure B2C – Progresywne profilowanie</vt:lpstr>
      <vt:lpstr>Azure B2C – Dodatkowa weryfikacja</vt:lpstr>
      <vt:lpstr>Ćwiczenie 10</vt:lpstr>
      <vt:lpstr>Przechowywanie danych</vt:lpstr>
      <vt:lpstr>Azure Storage</vt:lpstr>
      <vt:lpstr>Azure Blob Storage</vt:lpstr>
      <vt:lpstr>Azure Blob Storage - struktura</vt:lpstr>
      <vt:lpstr>Azure Blob Storage – Access tiers</vt:lpstr>
      <vt:lpstr>Ćwiczenie 11</vt:lpstr>
      <vt:lpstr>Azure Table Storage</vt:lpstr>
      <vt:lpstr>Azure Table Storage - koncept</vt:lpstr>
      <vt:lpstr>Azure Table Storage - wzorce</vt:lpstr>
      <vt:lpstr>Ćwiczenie 12</vt:lpstr>
      <vt:lpstr>Azure Queue Storage</vt:lpstr>
      <vt:lpstr>Azure Storage Queue - koncept</vt:lpstr>
      <vt:lpstr>Azure Storage Queue - skalowalność</vt:lpstr>
      <vt:lpstr>Ćwiczenie 13</vt:lpstr>
      <vt:lpstr>Backup</vt:lpstr>
      <vt:lpstr>Disaster Recovery</vt:lpstr>
      <vt:lpstr>Ćwiczenie 14</vt:lpstr>
      <vt:lpstr>Failover</vt:lpstr>
      <vt:lpstr>Implikacje w przypadku failover</vt:lpstr>
      <vt:lpstr>Implikacje w przypadku failover</vt:lpstr>
      <vt:lpstr>Implikacje w przypadku failover</vt:lpstr>
      <vt:lpstr>Ćwiczenie 15</vt:lpstr>
      <vt:lpstr>Inne usługi bazodanowe</vt:lpstr>
      <vt:lpstr>Azure Cosmos DB</vt:lpstr>
      <vt:lpstr>Azure SQL</vt:lpstr>
      <vt:lpstr>Azure Data Lake Storage</vt:lpstr>
      <vt:lpstr>Ćwiczenie 16</vt:lpstr>
      <vt:lpstr>Ćwiczenie 17</vt:lpstr>
      <vt:lpstr>Ćwiczenie 18</vt:lpstr>
      <vt:lpstr>Ćwiczenie 19</vt:lpstr>
      <vt:lpstr>Compute w Microsoft Azure</vt:lpstr>
      <vt:lpstr>Maszyna wirtualna w Azure(VM)</vt:lpstr>
      <vt:lpstr>Projektowanie wymagań dla VM</vt:lpstr>
      <vt:lpstr>Rozmiary VM</vt:lpstr>
      <vt:lpstr>Liczba instancji VM, dostępność</vt:lpstr>
      <vt:lpstr>Ćwiczenie 20</vt:lpstr>
      <vt:lpstr>Ćwiczenie 21</vt:lpstr>
      <vt:lpstr>Aplikacje webowe</vt:lpstr>
      <vt:lpstr>Web – wspierane technologie</vt:lpstr>
      <vt:lpstr>Web – wspierane systemy</vt:lpstr>
      <vt:lpstr>Ćwiczenie 22</vt:lpstr>
      <vt:lpstr>Ćwiczenie 23</vt:lpstr>
      <vt:lpstr>Usługi bezserwerowe</vt:lpstr>
      <vt:lpstr>Przykłady serverless w Azure</vt:lpstr>
      <vt:lpstr>Ćwiczenie 24</vt:lpstr>
      <vt:lpstr>Ćwiczenie 25</vt:lpstr>
      <vt:lpstr>Azure Cosmos DB - spójność</vt:lpstr>
      <vt:lpstr>Azure Cosmos DB – replikacja danych</vt:lpstr>
      <vt:lpstr>Azure Cosmos DB – Reserved Unit(RU)</vt:lpstr>
      <vt:lpstr>Ćwiczenie 26</vt:lpstr>
      <vt:lpstr>Rozwiązania sieciowe</vt:lpstr>
      <vt:lpstr>Networking</vt:lpstr>
      <vt:lpstr>Networking  - składowe</vt:lpstr>
      <vt:lpstr>PowerPoint Presentation</vt:lpstr>
      <vt:lpstr>Virtual Network(VNet)</vt:lpstr>
      <vt:lpstr>Ćwiczenie 27</vt:lpstr>
      <vt:lpstr>VNet – Security groups(NSG)</vt:lpstr>
      <vt:lpstr>Ćwiczenie 28</vt:lpstr>
      <vt:lpstr>Load balancing</vt:lpstr>
      <vt:lpstr>Load balancing a model OSI</vt:lpstr>
      <vt:lpstr>Azure Load Balancer</vt:lpstr>
      <vt:lpstr>Azure Load Balancer  - scenariusze użycia</vt:lpstr>
      <vt:lpstr>Ćwiczenie 29</vt:lpstr>
      <vt:lpstr>Logowanie i monitoring</vt:lpstr>
      <vt:lpstr>PowerPoint Presentation</vt:lpstr>
      <vt:lpstr>Observability</vt:lpstr>
      <vt:lpstr>Wizualizacja</vt:lpstr>
      <vt:lpstr>Alerty</vt:lpstr>
      <vt:lpstr>Ćwiczenie 30</vt:lpstr>
      <vt:lpstr>Ćwiczenie 31</vt:lpstr>
      <vt:lpstr>Integrowanie usług w chmurze</vt:lpstr>
      <vt:lpstr>Kolejki</vt:lpstr>
      <vt:lpstr>Przetwarzanie strumieniowe</vt:lpstr>
      <vt:lpstr>Azure Event Hub</vt:lpstr>
      <vt:lpstr>Azure Service Bus</vt:lpstr>
      <vt:lpstr>Azure Event Grid</vt:lpstr>
      <vt:lpstr>Ćwiczenie 32</vt:lpstr>
      <vt:lpstr>AI, IOT oraz usługi kognitywne</vt:lpstr>
      <vt:lpstr>Internet Rzeczy(IoT)</vt:lpstr>
      <vt:lpstr>Obszary użycia IoT</vt:lpstr>
      <vt:lpstr>IoT w Azure</vt:lpstr>
      <vt:lpstr>Edge Computing</vt:lpstr>
      <vt:lpstr>Ćwiczenie 33</vt:lpstr>
      <vt:lpstr>Usługi kognitywne</vt:lpstr>
      <vt:lpstr>Usługi kognitywne a ML</vt:lpstr>
      <vt:lpstr>Usługi kognitywne a dane treningowe</vt:lpstr>
      <vt:lpstr>Ćwiczenie 34</vt:lpstr>
      <vt:lpstr>Ćwiczenie 35</vt:lpstr>
      <vt:lpstr>Azure Machine Learning</vt:lpstr>
      <vt:lpstr>Azure Databricks</vt:lpstr>
      <vt:lpstr>Azure Databricks</vt:lpstr>
      <vt:lpstr>DevOps w chmurze</vt:lpstr>
      <vt:lpstr>Czym jest DevOps?</vt:lpstr>
      <vt:lpstr>Czym jest DevOps?</vt:lpstr>
      <vt:lpstr>Czy jest DevOps?</vt:lpstr>
      <vt:lpstr>Infrastructure-as-Code(IaC)</vt:lpstr>
      <vt:lpstr>Azure Resource Manager(ARM)</vt:lpstr>
      <vt:lpstr>ARM Template</vt:lpstr>
      <vt:lpstr>ARM Template  - przykład</vt:lpstr>
      <vt:lpstr>Ćwiczenie 36</vt:lpstr>
      <vt:lpstr>CI/CD</vt:lpstr>
      <vt:lpstr>Canary releases</vt:lpstr>
      <vt:lpstr>Blue/Green deployments</vt:lpstr>
      <vt:lpstr>Docker</vt:lpstr>
      <vt:lpstr>Docker a VM</vt:lpstr>
      <vt:lpstr>Docker a VM</vt:lpstr>
      <vt:lpstr>Ćwiczenie 37</vt:lpstr>
      <vt:lpstr>Uruchomienie pierwszego kontenera</vt:lpstr>
      <vt:lpstr>Uruchomienie pierwszego kontenera</vt:lpstr>
      <vt:lpstr>Uruchomienie pierwszego kontenera</vt:lpstr>
      <vt:lpstr>Docker  - silnik</vt:lpstr>
      <vt:lpstr>Docker  - architektura</vt:lpstr>
      <vt:lpstr>Docker  - obiekty</vt:lpstr>
      <vt:lpstr>Pytanie!</vt:lpstr>
      <vt:lpstr>Docker  - technikalia</vt:lpstr>
      <vt:lpstr>Docker  - technikalia</vt:lpstr>
      <vt:lpstr>Docker  - technikalia</vt:lpstr>
      <vt:lpstr>Docker  - technikalia</vt:lpstr>
      <vt:lpstr>Ćwiczenie 38</vt:lpstr>
      <vt:lpstr>Docker - sieci</vt:lpstr>
      <vt:lpstr>Ćwiczenie 39</vt:lpstr>
      <vt:lpstr>Ćwiczenie 40</vt:lpstr>
      <vt:lpstr>Multi-stage builds</vt:lpstr>
      <vt:lpstr>Ćwiczenie 41</vt:lpstr>
      <vt:lpstr>Własny rejestr kontenerów</vt:lpstr>
      <vt:lpstr>Azure Container Registry(ACR)</vt:lpstr>
      <vt:lpstr>Ćwiczenie 42</vt:lpstr>
      <vt:lpstr>Kubernetes</vt:lpstr>
      <vt:lpstr>Czym jest Kubernetes(k8s)?</vt:lpstr>
      <vt:lpstr>Czym nie jest Kubernetes(k8s)?</vt:lpstr>
      <vt:lpstr>Komponenty k8s</vt:lpstr>
      <vt:lpstr>Zarządzalny vs niezarządzalny k8s</vt:lpstr>
      <vt:lpstr>Ćwiczenie 43</vt:lpstr>
      <vt:lpstr>Kontrolery k8s</vt:lpstr>
      <vt:lpstr>Serwisy</vt:lpstr>
      <vt:lpstr>Ćwiczenie 44</vt:lpstr>
      <vt:lpstr>Opisywanie aplikacji w k8s</vt:lpstr>
      <vt:lpstr>Inny sposób opisu - Helm</vt:lpstr>
      <vt:lpstr>Helm</vt:lpstr>
      <vt:lpstr>Chart - struktura</vt:lpstr>
      <vt:lpstr>Ćwiczenie 45</vt:lpstr>
      <vt:lpstr>Inny sposób opisu - kustomize</vt:lpstr>
      <vt:lpstr>PowerPoint Presentation</vt:lpstr>
      <vt:lpstr>Ćwiczenie 48</vt:lpstr>
      <vt:lpstr>Ingress w k8s </vt:lpstr>
      <vt:lpstr>Ćwiczenie 49</vt:lpstr>
      <vt:lpstr>Ćwiczenie 50</vt:lpstr>
      <vt:lpstr>https://tiny.pl/t6gg5</vt:lpstr>
      <vt:lpstr>Dzięki!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Wprowadzenie do Azure</dc:title>
  <dc:creator>Kamil Mrzygłód (KAMZ)</dc:creator>
  <cp:lastModifiedBy>Kamil Mrzygłód</cp:lastModifiedBy>
  <cp:revision>2</cp:revision>
  <dcterms:created xsi:type="dcterms:W3CDTF">2020-02-17T15:38:52Z</dcterms:created>
  <dcterms:modified xsi:type="dcterms:W3CDTF">2020-02-21T14:26:27Z</dcterms:modified>
</cp:coreProperties>
</file>